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tags/tag29.xml" ContentType="application/vnd.openxmlformats-officedocument.presentationml.tags+xml"/>
  <Override PartName="/ppt/notesSlides/notesSlide30.xml" ContentType="application/vnd.openxmlformats-officedocument.presentationml.notesSlide+xml"/>
  <Override PartName="/ppt/tags/tag30.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31.xml" ContentType="application/vnd.openxmlformats-officedocument.presentationml.tags+xml"/>
  <Override PartName="/ppt/notesSlides/notesSlide33.xml" ContentType="application/vnd.openxmlformats-officedocument.presentationml.notesSlide+xml"/>
  <Override PartName="/ppt/tags/tag32.xml" ContentType="application/vnd.openxmlformats-officedocument.presentationml.tags+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6"/>
  </p:notesMasterIdLst>
  <p:handoutMasterIdLst>
    <p:handoutMasterId r:id="rId3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5" autoAdjust="0"/>
    <p:restoredTop sz="73058" autoAdjust="0"/>
  </p:normalViewPr>
  <p:slideViewPr>
    <p:cSldViewPr>
      <p:cViewPr varScale="1">
        <p:scale>
          <a:sx n="95" d="100"/>
          <a:sy n="95" d="100"/>
        </p:scale>
        <p:origin x="246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35" d="100"/>
          <a:sy n="135" d="100"/>
        </p:scale>
        <p:origin x="2000" y="16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4-</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Rot="1" noChangeAspect="1" noChangeArrowheads="1" noTextEdit="1"/>
          </p:cNvSpPr>
          <p:nvPr>
            <p:ph type="sldImg"/>
          </p:nvPr>
        </p:nvSpPr>
        <p:spPr>
          <a:xfrm>
            <a:off x="508000" y="533400"/>
            <a:ext cx="3251200" cy="2438400"/>
          </a:xfrm>
          <a:ln/>
        </p:spPr>
      </p:sp>
      <p:sp>
        <p:nvSpPr>
          <p:cNvPr id="5"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3253"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FOUR</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383774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xfrm>
            <a:off x="522288" y="549275"/>
            <a:ext cx="3216275" cy="2413000"/>
          </a:xfrm>
          <a:ln/>
        </p:spPr>
      </p:sp>
      <p:sp>
        <p:nvSpPr>
          <p:cNvPr id="21508" name="Rectangle 3"/>
          <p:cNvSpPr>
            <a:spLocks noGrp="1" noChangeArrowheads="1"/>
          </p:cNvSpPr>
          <p:nvPr>
            <p:ph type="body" idx="1"/>
          </p:nvPr>
        </p:nvSpPr>
        <p:spPr>
          <a:xfrm>
            <a:off x="195263" y="3124200"/>
            <a:ext cx="6510337" cy="5659438"/>
          </a:xfrm>
        </p:spPr>
        <p:txBody>
          <a:bodyPr/>
          <a:lstStyle/>
          <a:p>
            <a:pPr marL="266700" indent="-266700">
              <a:defRPr/>
            </a:pPr>
            <a:r>
              <a:rPr lang="en-US" b="1" dirty="0"/>
              <a:t>At the end of this presentation, you should be able to:</a:t>
            </a:r>
          </a:p>
          <a:p>
            <a:pPr marL="266700" indent="-266700">
              <a:defRPr/>
            </a:pPr>
            <a:endParaRPr lang="en-US" b="1" dirty="0"/>
          </a:p>
          <a:p>
            <a:pPr marL="0" indent="0">
              <a:buFont typeface="+mj-lt"/>
              <a:buNone/>
            </a:pPr>
            <a:r>
              <a:rPr lang="en-US" dirty="0"/>
              <a:t>1. define and describe generic markets and product-markets. </a:t>
            </a:r>
          </a:p>
          <a:p>
            <a:pPr marL="0" indent="0">
              <a:buFont typeface="+mj-lt"/>
              <a:buNone/>
            </a:pPr>
            <a:r>
              <a:rPr lang="en-US" dirty="0"/>
              <a:t>2. know what market segmentation is and how to segment product-markets into submarkets.</a:t>
            </a:r>
          </a:p>
          <a:p>
            <a:pPr marL="0" indent="0">
              <a:buFont typeface="+mj-lt"/>
              <a:buNone/>
            </a:pPr>
            <a:r>
              <a:rPr lang="en-US" dirty="0"/>
              <a:t>3. know three approaches to market-oriented strategy planning.</a:t>
            </a:r>
          </a:p>
          <a:p>
            <a:pPr marL="0" indent="0">
              <a:buFont typeface="+mj-lt"/>
              <a:buNone/>
            </a:pPr>
            <a:r>
              <a:rPr lang="en-US" dirty="0"/>
              <a:t>4. know dimensions that may be useful for segmenting markets.</a:t>
            </a:r>
          </a:p>
          <a:p>
            <a:pPr marL="0" indent="0">
              <a:buFontTx/>
              <a:buNone/>
              <a:defRPr/>
            </a:pPr>
            <a:endParaRPr lang="en-US" dirty="0"/>
          </a:p>
          <a:p>
            <a:pPr>
              <a:defRPr/>
            </a:pPr>
            <a:endParaRPr lang="en-US" dirty="0"/>
          </a:p>
          <a:p>
            <a:pPr marL="228600" indent="-228600" eaLnBrk="1" hangingPunct="1">
              <a:defRPr/>
            </a:pPr>
            <a:endParaRPr lang="en-US" dirty="0"/>
          </a:p>
        </p:txBody>
      </p:sp>
    </p:spTree>
    <p:extLst>
      <p:ext uri="{BB962C8B-B14F-4D97-AF65-F5344CB8AC3E}">
        <p14:creationId xmlns:p14="http://schemas.microsoft.com/office/powerpoint/2010/main" val="1713859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xfrm>
            <a:off x="522288" y="549275"/>
            <a:ext cx="3216275" cy="2413000"/>
          </a:xfrm>
          <a:ln/>
        </p:spPr>
      </p:sp>
      <p:sp>
        <p:nvSpPr>
          <p:cNvPr id="21508" name="Rectangle 3"/>
          <p:cNvSpPr>
            <a:spLocks noGrp="1" noChangeArrowheads="1"/>
          </p:cNvSpPr>
          <p:nvPr>
            <p:ph type="body" idx="1"/>
          </p:nvPr>
        </p:nvSpPr>
        <p:spPr>
          <a:xfrm>
            <a:off x="195263" y="3124200"/>
            <a:ext cx="6510337" cy="5659438"/>
          </a:xfrm>
        </p:spPr>
        <p:txBody>
          <a:bodyPr/>
          <a:lstStyle/>
          <a:p>
            <a:pPr marL="266700" indent="-266700">
              <a:defRPr/>
            </a:pPr>
            <a:r>
              <a:rPr lang="en-US" b="1" dirty="0"/>
              <a:t>At the end of this presentation, you should be able to:</a:t>
            </a:r>
          </a:p>
          <a:p>
            <a:pPr marL="266700" marR="0" indent="-266700" algn="l" defTabSz="914400" rtl="0" eaLnBrk="0" fontAlgn="base" latinLnBrk="0" hangingPunct="0">
              <a:lnSpc>
                <a:spcPct val="100000"/>
              </a:lnSpc>
              <a:spcBef>
                <a:spcPct val="30000"/>
              </a:spcBef>
              <a:spcAft>
                <a:spcPct val="0"/>
              </a:spcAft>
              <a:buClrTx/>
              <a:buSzTx/>
              <a:buFontTx/>
              <a:buNone/>
              <a:tabLst/>
              <a:defRPr/>
            </a:pPr>
            <a:endParaRPr lang="en-US" b="1" dirty="0"/>
          </a:p>
          <a:p>
            <a:pPr marL="0" indent="0">
              <a:buFont typeface="+mj-lt"/>
              <a:buNone/>
            </a:pPr>
            <a:r>
              <a:rPr lang="en-US" dirty="0"/>
              <a:t>5. recognize how some computer-aided methods are used in segmenting. </a:t>
            </a:r>
          </a:p>
          <a:p>
            <a:pPr marL="0" indent="0">
              <a:buFont typeface="+mj-lt"/>
              <a:buNone/>
            </a:pPr>
            <a:r>
              <a:rPr lang="en-US" dirty="0"/>
              <a:t>6. know what positioning is and why it is useful.</a:t>
            </a:r>
          </a:p>
          <a:p>
            <a:pPr marL="0" indent="0">
              <a:buFont typeface="+mj-lt"/>
              <a:buNone/>
            </a:pPr>
            <a:r>
              <a:rPr lang="en-US" dirty="0"/>
              <a:t>7. understand important new terms.</a:t>
            </a:r>
          </a:p>
          <a:p>
            <a:pPr>
              <a:defRPr/>
            </a:pPr>
            <a:endParaRPr lang="en-US" dirty="0"/>
          </a:p>
          <a:p>
            <a:pPr marL="228600" indent="-228600" eaLnBrk="1" hangingPunct="1">
              <a:defRPr/>
            </a:pPr>
            <a:endParaRPr lang="en-US" dirty="0"/>
          </a:p>
        </p:txBody>
      </p:sp>
    </p:spTree>
    <p:extLst>
      <p:ext uri="{BB962C8B-B14F-4D97-AF65-F5344CB8AC3E}">
        <p14:creationId xmlns:p14="http://schemas.microsoft.com/office/powerpoint/2010/main" val="1794655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522288" y="549275"/>
            <a:ext cx="3216275" cy="2413000"/>
          </a:xfrm>
          <a:ln/>
        </p:spPr>
      </p:sp>
      <p:sp>
        <p:nvSpPr>
          <p:cNvPr id="552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This chapter brings focus to the search for market opportunities. In the beginning, it covers the topics of segmentation and targeting in great detail.  Later, it examines differentiation and positioning.</a:t>
            </a:r>
          </a:p>
        </p:txBody>
      </p:sp>
      <p:sp>
        <p:nvSpPr>
          <p:cNvPr id="55301" name="Text Box 4"/>
          <p:cNvSpPr txBox="1">
            <a:spLocks noChangeArrowheads="1"/>
          </p:cNvSpPr>
          <p:nvPr/>
        </p:nvSpPr>
        <p:spPr bwMode="auto">
          <a:xfrm>
            <a:off x="4389438" y="401638"/>
            <a:ext cx="2441575" cy="171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a:p>
            <a:pPr algn="l" eaLnBrk="1" hangingPunct="1">
              <a:spcBef>
                <a:spcPct val="50000"/>
              </a:spcBef>
            </a:pPr>
            <a:endParaRPr lang="en-US" sz="1500" dirty="0"/>
          </a:p>
        </p:txBody>
      </p:sp>
    </p:spTree>
    <p:extLst>
      <p:ext uri="{BB962C8B-B14F-4D97-AF65-F5344CB8AC3E}">
        <p14:creationId xmlns:p14="http://schemas.microsoft.com/office/powerpoint/2010/main" val="100015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522288" y="549275"/>
            <a:ext cx="3216275" cy="2413000"/>
          </a:xfrm>
          <a:ln/>
        </p:spPr>
      </p:sp>
      <p:sp>
        <p:nvSpPr>
          <p:cNvPr id="60419" name="Notes Placeholder 2"/>
          <p:cNvSpPr>
            <a:spLocks noGrp="1"/>
          </p:cNvSpPr>
          <p:nvPr>
            <p:ph type="body" idx="1"/>
          </p:nvPr>
        </p:nvSpPr>
        <p:spPr>
          <a:ln/>
        </p:spPr>
        <p:txBody>
          <a:bodyPr/>
          <a:lstStyle/>
          <a:p>
            <a:pPr>
              <a:defRPr/>
            </a:pPr>
            <a:r>
              <a:rPr lang="en-US" b="1" dirty="0"/>
              <a:t>Summary Overview</a:t>
            </a:r>
          </a:p>
          <a:p>
            <a:pPr>
              <a:defRPr/>
            </a:pPr>
            <a:r>
              <a:rPr lang="en-US" dirty="0"/>
              <a:t>Strategy planning is a narrowing-down process.</a:t>
            </a:r>
          </a:p>
          <a:p>
            <a:pPr>
              <a:defRPr/>
            </a:pPr>
            <a:endParaRPr lang="en-US" dirty="0"/>
          </a:p>
          <a:p>
            <a:pPr>
              <a:defRPr/>
            </a:pPr>
            <a:r>
              <a:rPr lang="en-US" b="1" dirty="0">
                <a:solidFill>
                  <a:srgbClr val="000000"/>
                </a:solidFill>
              </a:rPr>
              <a:t>Key Issues</a:t>
            </a:r>
          </a:p>
          <a:p>
            <a:pPr>
              <a:defRPr/>
            </a:pPr>
            <a:r>
              <a:rPr lang="en-US" b="1" dirty="0">
                <a:sym typeface="Wingdings" pitchFamily="2" charset="2"/>
              </a:rPr>
              <a:t> </a:t>
            </a:r>
            <a:r>
              <a:rPr lang="en-US" u="sng" dirty="0"/>
              <a:t>What is a company’s market?</a:t>
            </a:r>
          </a:p>
          <a:p>
            <a:pPr marL="742950" lvl="1" indent="-285750">
              <a:buFontTx/>
              <a:buChar char="•"/>
              <a:defRPr/>
            </a:pPr>
            <a:r>
              <a:rPr lang="en-US" dirty="0">
                <a:sym typeface="Wingdings" pitchFamily="2" charset="2"/>
              </a:rPr>
              <a:t>A market is a group of potential customers with similar needs who are willing to exchange something of value with sellers offering various goods or services—that is, ways of satisfying those needs.</a:t>
            </a:r>
          </a:p>
          <a:p>
            <a:pPr>
              <a:defRPr/>
            </a:pPr>
            <a:r>
              <a:rPr lang="en-US" b="1" dirty="0">
                <a:sym typeface="Wingdings" pitchFamily="2" charset="2"/>
              </a:rPr>
              <a:t> </a:t>
            </a:r>
            <a:r>
              <a:rPr lang="en-US" u="sng" dirty="0"/>
              <a:t>Don’t just focus on the product</a:t>
            </a:r>
          </a:p>
          <a:p>
            <a:pPr marL="742950" lvl="1" indent="-285750">
              <a:buFontTx/>
              <a:buChar char="•"/>
              <a:defRPr/>
            </a:pPr>
            <a:r>
              <a:rPr lang="en-US" dirty="0">
                <a:sym typeface="Wingdings" pitchFamily="2" charset="2"/>
              </a:rPr>
              <a:t>The product oriented approach ignores customers.</a:t>
            </a:r>
          </a:p>
          <a:p>
            <a:pPr marL="742950" lvl="1" indent="-285750">
              <a:buFontTx/>
              <a:buChar char="•"/>
              <a:defRPr/>
            </a:pPr>
            <a:r>
              <a:rPr lang="en-US" dirty="0">
                <a:sym typeface="Wingdings" pitchFamily="2" charset="2"/>
              </a:rPr>
              <a:t>Customers make a market!</a:t>
            </a:r>
          </a:p>
          <a:p>
            <a:pPr>
              <a:defRPr/>
            </a:pPr>
            <a:r>
              <a:rPr lang="en-US" b="1" dirty="0">
                <a:sym typeface="Wingdings" pitchFamily="2" charset="2"/>
              </a:rPr>
              <a:t> </a:t>
            </a:r>
            <a:r>
              <a:rPr lang="en-US" u="sng" dirty="0"/>
              <a:t>Generic markets to product-markets</a:t>
            </a:r>
          </a:p>
          <a:p>
            <a:pPr lvl="1">
              <a:buFontTx/>
              <a:buChar char="•"/>
              <a:defRPr/>
            </a:pPr>
            <a:r>
              <a:rPr lang="en-US" dirty="0">
                <a:sym typeface="Wingdings" pitchFamily="2" charset="2"/>
              </a:rPr>
              <a:t>     A generic market is a market with </a:t>
            </a:r>
            <a:r>
              <a:rPr lang="en-US" i="1" dirty="0">
                <a:sym typeface="Wingdings" pitchFamily="2" charset="2"/>
              </a:rPr>
              <a:t>broadly similar needs—and sellers offering various, often diverse, ways of satisfying those needs.</a:t>
            </a:r>
          </a:p>
          <a:p>
            <a:pPr marL="742950" lvl="1" indent="-285750">
              <a:buFontTx/>
              <a:buChar char="•"/>
              <a:defRPr/>
            </a:pPr>
            <a:r>
              <a:rPr lang="en-US" dirty="0">
                <a:sym typeface="Wingdings" pitchFamily="2" charset="2"/>
              </a:rPr>
              <a:t>A product-market is a market with </a:t>
            </a:r>
            <a:r>
              <a:rPr lang="en-US" i="1" dirty="0">
                <a:sym typeface="Wingdings" pitchFamily="2" charset="2"/>
              </a:rPr>
              <a:t>very similar needs and sellers offering various close substitute ways of satisfying those needs</a:t>
            </a:r>
            <a:r>
              <a:rPr lang="en-US" dirty="0">
                <a:sym typeface="Wingdings" pitchFamily="2" charset="2"/>
              </a:rPr>
              <a:t>.</a:t>
            </a:r>
          </a:p>
          <a:p>
            <a:pPr>
              <a:defRPr/>
            </a:pPr>
            <a:r>
              <a:rPr lang="en-US" b="1" dirty="0">
                <a:sym typeface="Wingdings" pitchFamily="2" charset="2"/>
              </a:rPr>
              <a:t> </a:t>
            </a:r>
            <a:r>
              <a:rPr lang="en-US" u="sng" dirty="0"/>
              <a:t>Broaden market definitions to find opportunities</a:t>
            </a:r>
            <a:endParaRPr lang="en-US" dirty="0"/>
          </a:p>
          <a:p>
            <a:pPr lvl="1">
              <a:buFontTx/>
              <a:buChar char="•"/>
              <a:defRPr/>
            </a:pPr>
            <a:r>
              <a:rPr lang="en-US" dirty="0">
                <a:sym typeface="Wingdings" pitchFamily="2" charset="2"/>
              </a:rPr>
              <a:t>     Broader market definitions—including both generic market definitions and product-market definitions—can help firms find opportunities.</a:t>
            </a:r>
          </a:p>
          <a:p>
            <a:pPr lvl="1">
              <a:buFontTx/>
              <a:buChar char="•"/>
              <a:defRPr/>
            </a:pPr>
            <a:r>
              <a:rPr lang="en-US" dirty="0"/>
              <a:t>     Too broad a definition makes the company’s efforts and resources seem insignificant.</a:t>
            </a:r>
            <a:endParaRPr lang="en-US" sz="1000" dirty="0"/>
          </a:p>
        </p:txBody>
      </p:sp>
      <p:sp>
        <p:nvSpPr>
          <p:cNvPr id="57349" name="Text Box 4"/>
          <p:cNvSpPr txBox="1">
            <a:spLocks noChangeArrowheads="1"/>
          </p:cNvSpPr>
          <p:nvPr/>
        </p:nvSpPr>
        <p:spPr bwMode="auto">
          <a:xfrm>
            <a:off x="4389438" y="401638"/>
            <a:ext cx="2441575" cy="171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a:p>
            <a:pPr algn="l" eaLnBrk="1" hangingPunct="1">
              <a:spcBef>
                <a:spcPct val="50000"/>
              </a:spcBef>
            </a:pPr>
            <a:endParaRPr lang="en-US" sz="1500" dirty="0"/>
          </a:p>
        </p:txBody>
      </p:sp>
    </p:spTree>
    <p:extLst>
      <p:ext uri="{BB962C8B-B14F-4D97-AF65-F5344CB8AC3E}">
        <p14:creationId xmlns:p14="http://schemas.microsoft.com/office/powerpoint/2010/main" val="51319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r>
              <a:rPr lang="en-US" b="1" dirty="0"/>
              <a:t>Text caption:</a:t>
            </a:r>
            <a:r>
              <a:rPr lang="en-US" b="1" baseline="0" dirty="0"/>
              <a:t> </a:t>
            </a:r>
            <a:r>
              <a:rPr lang="en-US" b="0" baseline="0" dirty="0"/>
              <a:t>See below.</a:t>
            </a:r>
          </a:p>
          <a:p>
            <a:endParaRPr lang="en-US" b="0" baseline="0" dirty="0"/>
          </a:p>
          <a:p>
            <a:r>
              <a:rPr lang="en-US" b="1" dirty="0"/>
              <a:t>Summary Overview</a:t>
            </a:r>
          </a:p>
          <a:p>
            <a:r>
              <a:rPr lang="en-US" dirty="0"/>
              <a:t>Sometimes it is difficult to understand</a:t>
            </a:r>
            <a:r>
              <a:rPr lang="en-US" baseline="0" dirty="0"/>
              <a:t> </a:t>
            </a:r>
            <a:r>
              <a:rPr lang="en-US" dirty="0"/>
              <a:t>and define generic markets because</a:t>
            </a:r>
            <a:r>
              <a:rPr lang="en-US" baseline="0" dirty="0"/>
              <a:t> </a:t>
            </a:r>
            <a:r>
              <a:rPr lang="en-US" dirty="0"/>
              <a:t>quite different product types may compete</a:t>
            </a:r>
            <a:r>
              <a:rPr lang="en-US" baseline="0" dirty="0"/>
              <a:t> </a:t>
            </a:r>
            <a:r>
              <a:rPr lang="en-US" dirty="0"/>
              <a:t>with each other.</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Key Issues</a:t>
            </a:r>
          </a:p>
          <a:p>
            <a:r>
              <a:rPr lang="en-US" b="1" dirty="0">
                <a:sym typeface="Wingdings" pitchFamily="2" charset="2"/>
              </a:rPr>
              <a:t></a:t>
            </a:r>
            <a:r>
              <a:rPr lang="en-US" dirty="0"/>
              <a:t>The generic market of “late-night </a:t>
            </a:r>
            <a:r>
              <a:rPr lang="en-US" dirty="0" err="1"/>
              <a:t>snackers</a:t>
            </a:r>
            <a:r>
              <a:rPr lang="en-US" dirty="0"/>
              <a:t>” might be satisfied by very different product types: a trip to Taco Bell, cooking up a frozen </a:t>
            </a:r>
            <a:r>
              <a:rPr lang="en-US" dirty="0" err="1"/>
              <a:t>DiGiorno</a:t>
            </a:r>
            <a:r>
              <a:rPr lang="en-US" dirty="0"/>
              <a:t> pizza, or eating an apple from the refrigerator.</a:t>
            </a:r>
            <a:endParaRPr lang="en-US" b="0" dirty="0"/>
          </a:p>
          <a:p>
            <a:pPr marL="0" lvl="0" indent="0">
              <a:buFont typeface="Arial" panose="020B0604020202020204" pitchFamily="34" charset="0"/>
              <a:buNone/>
            </a:pPr>
            <a:endParaRPr lang="en-US" b="0" dirty="0"/>
          </a:p>
          <a:p>
            <a:pPr marL="0" lvl="0" indent="0">
              <a:buFont typeface="Arial" panose="020B0604020202020204" pitchFamily="34" charset="0"/>
              <a:buNone/>
            </a:pPr>
            <a:r>
              <a:rPr lang="en-US" b="1" i="1" dirty="0"/>
              <a:t>Discussion Question: If customers see all these products as</a:t>
            </a:r>
            <a:r>
              <a:rPr lang="en-US" b="1" i="1" baseline="0" dirty="0"/>
              <a:t> </a:t>
            </a:r>
            <a:r>
              <a:rPr lang="en-US" b="1" i="1" dirty="0"/>
              <a:t>substitutes—as competitors in the</a:t>
            </a:r>
            <a:r>
              <a:rPr lang="en-US" b="1" i="1" baseline="0" dirty="0"/>
              <a:t> </a:t>
            </a:r>
            <a:r>
              <a:rPr lang="en-US" b="1" i="1" dirty="0"/>
              <a:t>same generic market —then how do marketers deal with this complication?</a:t>
            </a:r>
            <a:endParaRPr lang="en-US" b="0" dirty="0"/>
          </a:p>
        </p:txBody>
      </p:sp>
      <p:sp>
        <p:nvSpPr>
          <p:cNvPr id="5" name="Text Box 4"/>
          <p:cNvSpPr txBox="1">
            <a:spLocks noChangeArrowheads="1"/>
          </p:cNvSpPr>
          <p:nvPr/>
        </p:nvSpPr>
        <p:spPr bwMode="auto">
          <a:xfrm>
            <a:off x="4389438" y="401638"/>
            <a:ext cx="2441575" cy="171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a:p>
            <a:pPr algn="l" eaLnBrk="1" hangingPunct="1">
              <a:spcBef>
                <a:spcPct val="50000"/>
              </a:spcBef>
            </a:pPr>
            <a:endParaRPr lang="en-US" sz="1500" dirty="0"/>
          </a:p>
        </p:txBody>
      </p:sp>
    </p:spTree>
    <p:extLst>
      <p:ext uri="{BB962C8B-B14F-4D97-AF65-F5344CB8AC3E}">
        <p14:creationId xmlns:p14="http://schemas.microsoft.com/office/powerpoint/2010/main" val="1756133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522288" y="549275"/>
            <a:ext cx="3216275" cy="2413000"/>
          </a:xfrm>
          <a:ln/>
        </p:spPr>
      </p:sp>
      <p:sp>
        <p:nvSpPr>
          <p:cNvPr id="583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u="sng" dirty="0"/>
              <a:t>Product-market and generic market definitions include the components illustrated above.</a:t>
            </a:r>
            <a:endParaRPr lang="en-US" dirty="0"/>
          </a:p>
          <a:p>
            <a:endParaRPr lang="en-US" dirty="0"/>
          </a:p>
          <a:p>
            <a:r>
              <a:rPr lang="en-US" b="1" dirty="0"/>
              <a:t>Key Issues</a:t>
            </a:r>
          </a:p>
          <a:p>
            <a:r>
              <a:rPr lang="en-US" dirty="0"/>
              <a:t>Managers need to think about more than the product they already produce and sell. This can be done by naming product markets with a four-part description.  </a:t>
            </a:r>
          </a:p>
          <a:p>
            <a:pPr>
              <a:buFontTx/>
              <a:buChar char="•"/>
            </a:pPr>
            <a:r>
              <a:rPr lang="en-US" dirty="0"/>
              <a:t> Customer needs:</a:t>
            </a:r>
            <a:r>
              <a:rPr lang="en-US" baseline="0" dirty="0"/>
              <a:t> </a:t>
            </a:r>
            <a:r>
              <a:rPr lang="en-US" dirty="0"/>
              <a:t>refers to the needs of the customer (user) that are being met by the product.</a:t>
            </a:r>
          </a:p>
          <a:p>
            <a:pPr>
              <a:buFontTx/>
              <a:buChar char="•"/>
            </a:pPr>
            <a:r>
              <a:rPr lang="en-US" dirty="0"/>
              <a:t> Customer types: identify who specifically is using the product.</a:t>
            </a:r>
          </a:p>
          <a:p>
            <a:pPr>
              <a:buFontTx/>
              <a:buChar char="•"/>
            </a:pPr>
            <a:r>
              <a:rPr lang="en-US" dirty="0"/>
              <a:t> Geographic area: identifies where the market is located.</a:t>
            </a:r>
          </a:p>
          <a:p>
            <a:pPr>
              <a:buFontTx/>
              <a:buChar char="•"/>
            </a:pPr>
            <a:r>
              <a:rPr lang="en-US" dirty="0"/>
              <a:t> Product type: the type of good and/or service offered. </a:t>
            </a:r>
            <a:r>
              <a:rPr lang="en-US" u="sng" dirty="0"/>
              <a:t>It should meet customer needs</a:t>
            </a:r>
            <a:r>
              <a:rPr lang="en-US" dirty="0"/>
              <a:t>.</a:t>
            </a:r>
          </a:p>
          <a:p>
            <a:endParaRPr lang="en-US" b="1" i="1" dirty="0"/>
          </a:p>
          <a:p>
            <a:r>
              <a:rPr lang="en-US" b="1" i="1" dirty="0"/>
              <a:t>Discussion Question: What are the components of the product-market definition for Skippy peanut butter?</a:t>
            </a:r>
            <a:endParaRPr lang="en-US" b="1" dirty="0"/>
          </a:p>
          <a:p>
            <a:endParaRPr lang="en-US" dirty="0"/>
          </a:p>
          <a:p>
            <a:r>
              <a:rPr lang="en-US" b="1" dirty="0">
                <a:sym typeface="Wingdings" pitchFamily="2" charset="2"/>
              </a:rPr>
              <a:t> </a:t>
            </a:r>
            <a:r>
              <a:rPr lang="en-US" dirty="0"/>
              <a:t>I</a:t>
            </a:r>
            <a:r>
              <a:rPr lang="en-US" u="sng" dirty="0"/>
              <a:t>n defining generic markets, there is no product type</a:t>
            </a:r>
            <a:r>
              <a:rPr lang="en-US" dirty="0"/>
              <a:t>; the definition consists of the customer needs, customer type, and geographic area.</a:t>
            </a:r>
          </a:p>
        </p:txBody>
      </p:sp>
      <p:sp>
        <p:nvSpPr>
          <p:cNvPr id="58373" name="Text Box 4"/>
          <p:cNvSpPr txBox="1">
            <a:spLocks noChangeArrowheads="1"/>
          </p:cNvSpPr>
          <p:nvPr/>
        </p:nvSpPr>
        <p:spPr bwMode="auto">
          <a:xfrm>
            <a:off x="4389438" y="401638"/>
            <a:ext cx="2441575" cy="17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a:p>
            <a:pPr algn="l"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816657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Rot="1" noChangeAspect="1" noChangeArrowheads="1" noTextEdit="1"/>
          </p:cNvSpPr>
          <p:nvPr>
            <p:ph type="sldImg"/>
          </p:nvPr>
        </p:nvSpPr>
        <p:spPr>
          <a:xfrm>
            <a:off x="522288" y="549275"/>
            <a:ext cx="3216275" cy="2413000"/>
          </a:xfrm>
          <a:ln/>
        </p:spPr>
      </p:sp>
      <p:sp>
        <p:nvSpPr>
          <p:cNvPr id="6042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chemeClr val="tx2"/>
                </a:solidFill>
                <a:cs typeface="Times New Roman" pitchFamily="18" charset="0"/>
              </a:rPr>
              <a:t>This ad demonstrates the benefits of an iDVD from Apple. From what you see in the ad, try to define the product-market for this product, in terms of:</a:t>
            </a:r>
          </a:p>
          <a:p>
            <a:pPr marL="742950" lvl="1" indent="-285750">
              <a:buFontTx/>
              <a:buChar char="•"/>
            </a:pPr>
            <a:r>
              <a:rPr lang="en-US" dirty="0">
                <a:solidFill>
                  <a:schemeClr val="tx2"/>
                </a:solidFill>
                <a:cs typeface="Times New Roman" pitchFamily="18" charset="0"/>
              </a:rPr>
              <a:t>product type (video editor, DVD recorder);</a:t>
            </a:r>
          </a:p>
          <a:p>
            <a:pPr marL="742950" lvl="1" indent="-285750">
              <a:buFontTx/>
              <a:buChar char="•"/>
            </a:pPr>
            <a:r>
              <a:rPr lang="en-US" dirty="0">
                <a:solidFill>
                  <a:schemeClr val="tx2"/>
                </a:solidFill>
                <a:cs typeface="Times New Roman" pitchFamily="18" charset="0"/>
              </a:rPr>
              <a:t>customer need (recording, archiving, and distributing video);</a:t>
            </a:r>
          </a:p>
          <a:p>
            <a:pPr marL="742950" lvl="1" indent="-285750">
              <a:buFontTx/>
              <a:buChar char="•"/>
            </a:pPr>
            <a:r>
              <a:rPr lang="en-US" dirty="0">
                <a:solidFill>
                  <a:schemeClr val="tx2"/>
                </a:solidFill>
                <a:cs typeface="Times New Roman" pitchFamily="18" charset="0"/>
              </a:rPr>
              <a:t>customer type (young adults); and</a:t>
            </a:r>
          </a:p>
          <a:p>
            <a:pPr marL="742950" lvl="1" indent="-285750">
              <a:buFontTx/>
              <a:buChar char="•"/>
            </a:pPr>
            <a:r>
              <a:rPr lang="en-US" dirty="0">
                <a:solidFill>
                  <a:schemeClr val="tx2"/>
                </a:solidFill>
                <a:cs typeface="Times New Roman" pitchFamily="18" charset="0"/>
              </a:rPr>
              <a:t>geographic area (in the world).</a:t>
            </a:r>
          </a:p>
          <a:p>
            <a:endParaRPr lang="en-US" dirty="0">
              <a:solidFill>
                <a:schemeClr val="tx2"/>
              </a:solidFill>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pPr eaLnBrk="1" hangingPunct="1"/>
            <a:endParaRPr lang="en-US" dirty="0"/>
          </a:p>
        </p:txBody>
      </p:sp>
    </p:spTree>
    <p:extLst>
      <p:ext uri="{BB962C8B-B14F-4D97-AF65-F5344CB8AC3E}">
        <p14:creationId xmlns:p14="http://schemas.microsoft.com/office/powerpoint/2010/main" val="772848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xfrm>
            <a:off x="522288" y="549275"/>
            <a:ext cx="3216275" cy="2413000"/>
          </a:xfrm>
          <a:ln/>
        </p:spPr>
      </p:sp>
      <p:sp>
        <p:nvSpPr>
          <p:cNvPr id="614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endParaRPr lang="en-US" b="1" dirty="0">
              <a:solidFill>
                <a:srgbClr val="000000"/>
              </a:solidFill>
            </a:endParaRPr>
          </a:p>
          <a:p>
            <a:r>
              <a:rPr lang="en-US" u="sng" dirty="0">
                <a:solidFill>
                  <a:srgbClr val="000000"/>
                </a:solidFill>
              </a:rPr>
              <a:t>Market segmentation is a two-step process</a:t>
            </a:r>
            <a:r>
              <a:rPr lang="en-US" dirty="0">
                <a:solidFill>
                  <a:srgbClr val="000000"/>
                </a:solidFill>
              </a:rPr>
              <a:t>. This process fails too often because </a:t>
            </a:r>
            <a:r>
              <a:rPr lang="en-US" dirty="0"/>
              <a:t>beginners start with the whole mass market and try to find one or two demographic characteristics to divide (segment) this market.</a:t>
            </a:r>
          </a:p>
          <a:p>
            <a:endParaRPr lang="en-US" dirty="0"/>
          </a:p>
          <a:p>
            <a:r>
              <a:rPr lang="en-US" b="1" dirty="0"/>
              <a:t>Key Issues</a:t>
            </a:r>
          </a:p>
          <a:p>
            <a:r>
              <a:rPr lang="en-US" dirty="0">
                <a:solidFill>
                  <a:srgbClr val="000000"/>
                </a:solidFill>
              </a:rPr>
              <a:t>The steps in market segmentation are:</a:t>
            </a:r>
          </a:p>
          <a:p>
            <a:endParaRPr lang="en-US" dirty="0">
              <a:solidFill>
                <a:srgbClr val="000000"/>
              </a:solidFill>
            </a:endParaRPr>
          </a:p>
          <a:p>
            <a:pPr>
              <a:buFontTx/>
              <a:buChar char="•"/>
            </a:pPr>
            <a:r>
              <a:rPr lang="en-US" u="sng" dirty="0">
                <a:solidFill>
                  <a:srgbClr val="000000"/>
                </a:solidFill>
              </a:rPr>
              <a:t> Naming broad product-markets, or disaggregating</a:t>
            </a:r>
            <a:r>
              <a:rPr lang="en-US" dirty="0">
                <a:solidFill>
                  <a:srgbClr val="000000"/>
                </a:solidFill>
              </a:rPr>
              <a:t>. Marketers must break apart all possible needs into some generic markets and broad product-markets in which the firm may be able to profitably operate.</a:t>
            </a:r>
          </a:p>
          <a:p>
            <a:pPr>
              <a:buFontTx/>
              <a:buChar char="•"/>
            </a:pPr>
            <a:endParaRPr lang="en-US" dirty="0">
              <a:solidFill>
                <a:srgbClr val="000000"/>
              </a:solidFill>
            </a:endParaRPr>
          </a:p>
          <a:p>
            <a:r>
              <a:rPr lang="en-US" b="1" dirty="0">
                <a:sym typeface="Wingdings" pitchFamily="2" charset="2"/>
              </a:rPr>
              <a:t> </a:t>
            </a:r>
            <a:r>
              <a:rPr lang="en-US" u="sng" dirty="0">
                <a:solidFill>
                  <a:srgbClr val="000000"/>
                </a:solidFill>
              </a:rPr>
              <a:t>Segmenting</a:t>
            </a:r>
            <a:r>
              <a:rPr lang="en-US" dirty="0">
                <a:solidFill>
                  <a:srgbClr val="000000"/>
                </a:solidFill>
              </a:rPr>
              <a:t>. This is an aggregating process—clustering people with similar needs into  a market segment. </a:t>
            </a:r>
          </a:p>
          <a:p>
            <a:pPr lvl="1">
              <a:buFontTx/>
              <a:buChar char="•"/>
            </a:pPr>
            <a:r>
              <a:rPr lang="en-US" u="sng" dirty="0">
                <a:solidFill>
                  <a:srgbClr val="000000"/>
                </a:solidFill>
              </a:rPr>
              <a:t> Market segment</a:t>
            </a:r>
            <a:r>
              <a:rPr lang="en-US" dirty="0">
                <a:solidFill>
                  <a:srgbClr val="000000"/>
                </a:solidFill>
              </a:rPr>
              <a:t>: a relatively homogeneous group of consumers who will respond to a marketing mix in a similar way.</a:t>
            </a:r>
          </a:p>
        </p:txBody>
      </p:sp>
      <p:sp>
        <p:nvSpPr>
          <p:cNvPr id="61445" name="Text Box 4"/>
          <p:cNvSpPr txBox="1">
            <a:spLocks noChangeArrowheads="1"/>
          </p:cNvSpPr>
          <p:nvPr/>
        </p:nvSpPr>
        <p:spPr bwMode="auto">
          <a:xfrm>
            <a:off x="4389438" y="401638"/>
            <a:ext cx="2441575" cy="17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a:p>
            <a:pPr algn="l"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915685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522288" y="549275"/>
            <a:ext cx="3216275" cy="2413000"/>
          </a:xfrm>
          <a:ln/>
        </p:spPr>
      </p:sp>
      <p:sp>
        <p:nvSpPr>
          <p:cNvPr id="62467"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t>Summary Overview</a:t>
            </a:r>
            <a:endParaRPr lang="en-US" b="1" dirty="0">
              <a:solidFill>
                <a:srgbClr val="000000"/>
              </a:solidFill>
            </a:endParaRPr>
          </a:p>
          <a:p>
            <a:pPr>
              <a:defRPr/>
            </a:pPr>
            <a:r>
              <a:rPr lang="en-US" u="sng" dirty="0">
                <a:solidFill>
                  <a:srgbClr val="000000"/>
                </a:solidFill>
              </a:rPr>
              <a:t>Market segmentation is a two-step process</a:t>
            </a:r>
            <a:r>
              <a:rPr lang="en-US" dirty="0">
                <a:solidFill>
                  <a:srgbClr val="000000"/>
                </a:solidFill>
              </a:rPr>
              <a:t>. This process fails too often because marketers do not realize the complexities of consumer behavior and they attempt to categorize a market around too few consumer-related variables of distinction. </a:t>
            </a:r>
          </a:p>
          <a:p>
            <a:pPr>
              <a:defRPr/>
            </a:pPr>
            <a:endParaRPr lang="en-US" dirty="0">
              <a:solidFill>
                <a:srgbClr val="000000"/>
              </a:solidFill>
            </a:endParaRPr>
          </a:p>
          <a:p>
            <a:pPr>
              <a:defRPr/>
            </a:pPr>
            <a:r>
              <a:rPr lang="en-US" b="1" dirty="0">
                <a:solidFill>
                  <a:srgbClr val="000000"/>
                </a:solidFill>
              </a:rPr>
              <a:t>Key Issues</a:t>
            </a:r>
          </a:p>
          <a:p>
            <a:pPr>
              <a:defRPr/>
            </a:pPr>
            <a:r>
              <a:rPr lang="en-US" u="sng" dirty="0">
                <a:solidFill>
                  <a:srgbClr val="000000"/>
                </a:solidFill>
              </a:rPr>
              <a:t> All customer needs</a:t>
            </a:r>
            <a:r>
              <a:rPr lang="en-US" dirty="0">
                <a:solidFill>
                  <a:srgbClr val="000000"/>
                </a:solidFill>
              </a:rPr>
              <a:t>:</a:t>
            </a:r>
            <a:r>
              <a:rPr lang="en-US" baseline="0" dirty="0">
                <a:solidFill>
                  <a:srgbClr val="000000"/>
                </a:solidFill>
              </a:rPr>
              <a:t> </a:t>
            </a:r>
            <a:r>
              <a:rPr lang="en-US" dirty="0">
                <a:solidFill>
                  <a:srgbClr val="000000"/>
                </a:solidFill>
              </a:rPr>
              <a:t>marketers should break apart or disaggregate all customer needs.  </a:t>
            </a:r>
            <a:endParaRPr lang="en-US" u="sng" dirty="0">
              <a:solidFill>
                <a:srgbClr val="000000"/>
              </a:solidFill>
            </a:endParaRPr>
          </a:p>
          <a:p>
            <a:pPr>
              <a:defRPr/>
            </a:pPr>
            <a:r>
              <a:rPr lang="en-US" b="1" dirty="0">
                <a:sym typeface="Wingdings" pitchFamily="2" charset="2"/>
              </a:rPr>
              <a:t> </a:t>
            </a:r>
            <a:r>
              <a:rPr lang="en-US" u="sng" dirty="0">
                <a:solidFill>
                  <a:srgbClr val="000000"/>
                </a:solidFill>
              </a:rPr>
              <a:t> Generic market</a:t>
            </a:r>
            <a:r>
              <a:rPr lang="en-US" dirty="0">
                <a:solidFill>
                  <a:srgbClr val="000000"/>
                </a:solidFill>
              </a:rPr>
              <a:t>: a market with broadly similar needs and sellers offering various ways of satisfying those needs. </a:t>
            </a:r>
          </a:p>
          <a:p>
            <a:pPr>
              <a:defRPr/>
            </a:pPr>
            <a:r>
              <a:rPr lang="en-US" b="1" dirty="0">
                <a:sym typeface="Wingdings" pitchFamily="2" charset="2"/>
              </a:rPr>
              <a:t> </a:t>
            </a:r>
            <a:r>
              <a:rPr lang="en-US" dirty="0"/>
              <a:t>Defining the market broadly can help the marketer to uncover some potential new opportunities. The marketer can then narrow down to specific product-markets. </a:t>
            </a:r>
          </a:p>
          <a:p>
            <a:pPr>
              <a:defRPr/>
            </a:pPr>
            <a:r>
              <a:rPr lang="en-US" b="1" dirty="0">
                <a:sym typeface="Wingdings" pitchFamily="2" charset="2"/>
              </a:rPr>
              <a:t> </a:t>
            </a:r>
            <a:r>
              <a:rPr lang="en-US" u="sng" dirty="0">
                <a:solidFill>
                  <a:srgbClr val="000000"/>
                </a:solidFill>
              </a:rPr>
              <a:t>Product-market</a:t>
            </a:r>
            <a:r>
              <a:rPr lang="en-US" dirty="0">
                <a:solidFill>
                  <a:srgbClr val="000000"/>
                </a:solidFill>
              </a:rPr>
              <a:t>: a market with very similar needs and sellers offering various close substitute ways of satisfying those needs.</a:t>
            </a:r>
          </a:p>
          <a:p>
            <a:pPr marL="171450" indent="-171450">
              <a:buFont typeface="Wingdings" pitchFamily="2" charset="2"/>
              <a:buChar char="à"/>
              <a:defRPr/>
            </a:pPr>
            <a:r>
              <a:rPr lang="en-US" u="sng" dirty="0">
                <a:solidFill>
                  <a:srgbClr val="000000"/>
                </a:solidFill>
              </a:rPr>
              <a:t>Segmenting</a:t>
            </a:r>
            <a:r>
              <a:rPr lang="en-US" dirty="0">
                <a:solidFill>
                  <a:srgbClr val="000000"/>
                </a:solidFill>
              </a:rPr>
              <a:t>: the next step is an aggregating process—the marketer groups together people with similar needs into a market segment. </a:t>
            </a:r>
          </a:p>
          <a:p>
            <a:pPr marL="171450" indent="-171450">
              <a:buFont typeface="Wingdings" pitchFamily="2" charset="2"/>
              <a:buChar char="à"/>
              <a:defRPr/>
            </a:pPr>
            <a:endParaRPr lang="en-US" dirty="0">
              <a:solidFill>
                <a:srgbClr val="000000"/>
              </a:solidFill>
            </a:endParaRPr>
          </a:p>
          <a:p>
            <a:pPr>
              <a:defRPr/>
            </a:pPr>
            <a:r>
              <a:rPr lang="en-US" b="1" i="1" dirty="0">
                <a:solidFill>
                  <a:srgbClr val="000000"/>
                </a:solidFill>
              </a:rPr>
              <a:t>Discussion Question: Using Exhibit 4-3 as a guide, think of the generic market for transportation and the broad product-market of customers for motorcycles. Can you segment the broad product market into several submarkets?</a:t>
            </a:r>
          </a:p>
          <a:p>
            <a:pPr>
              <a:defRPr/>
            </a:pPr>
            <a:endParaRPr lang="en-US" b="1" i="1" dirty="0">
              <a:solidFill>
                <a:srgbClr val="000000"/>
              </a:solidFill>
            </a:endParaRPr>
          </a:p>
          <a:p>
            <a:pPr>
              <a:defRPr/>
            </a:pPr>
            <a:r>
              <a:rPr lang="en-US" b="1" dirty="0">
                <a:sym typeface="Wingdings" pitchFamily="2" charset="2"/>
              </a:rPr>
              <a:t> </a:t>
            </a:r>
            <a:r>
              <a:rPr lang="en-US" dirty="0">
                <a:solidFill>
                  <a:srgbClr val="000000"/>
                </a:solidFill>
              </a:rPr>
              <a:t>After defining the market, marketers can select a particular target market approach.</a:t>
            </a:r>
          </a:p>
        </p:txBody>
      </p:sp>
      <p:sp>
        <p:nvSpPr>
          <p:cNvPr id="62469" name="Text Box 4"/>
          <p:cNvSpPr txBox="1">
            <a:spLocks noChangeArrowheads="1"/>
          </p:cNvSpPr>
          <p:nvPr/>
        </p:nvSpPr>
        <p:spPr bwMode="auto">
          <a:xfrm>
            <a:off x="4389438" y="401638"/>
            <a:ext cx="2441575" cy="171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a:p>
            <a:pPr algn="l" eaLnBrk="1" hangingPunct="1">
              <a:spcBef>
                <a:spcPct val="50000"/>
              </a:spcBef>
            </a:pPr>
            <a:endParaRPr lang="en-US" sz="1500" dirty="0"/>
          </a:p>
        </p:txBody>
      </p:sp>
    </p:spTree>
    <p:extLst>
      <p:ext uri="{BB962C8B-B14F-4D97-AF65-F5344CB8AC3E}">
        <p14:creationId xmlns:p14="http://schemas.microsoft.com/office/powerpoint/2010/main" val="698890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520700" y="457200"/>
            <a:ext cx="3219450" cy="2414588"/>
          </a:xfrm>
          <a:ln/>
        </p:spPr>
      </p:sp>
      <p:sp>
        <p:nvSpPr>
          <p:cNvPr id="6349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endParaRPr lang="en-US" b="1" dirty="0">
              <a:solidFill>
                <a:srgbClr val="000000"/>
              </a:solidFill>
            </a:endParaRPr>
          </a:p>
          <a:p>
            <a:r>
              <a:rPr lang="en-US" u="sng" dirty="0">
                <a:solidFill>
                  <a:srgbClr val="000000"/>
                </a:solidFill>
              </a:rPr>
              <a:t>Market segmentation groups customers with similar needs</a:t>
            </a:r>
            <a:r>
              <a:rPr lang="en-US" dirty="0">
                <a:solidFill>
                  <a:srgbClr val="000000"/>
                </a:solidFill>
              </a:rPr>
              <a:t>. </a:t>
            </a:r>
          </a:p>
          <a:p>
            <a:pPr>
              <a:buFontTx/>
              <a:buChar char="•"/>
            </a:pPr>
            <a:r>
              <a:rPr lang="en-US" dirty="0"/>
              <a:t> The first step in effective market segmentation involves naming a broad product market of interest to the firm.</a:t>
            </a:r>
            <a:endParaRPr lang="en-US" dirty="0">
              <a:solidFill>
                <a:srgbClr val="000000"/>
              </a:solidFill>
            </a:endParaRPr>
          </a:p>
          <a:p>
            <a:pPr>
              <a:buFontTx/>
              <a:buChar char="•"/>
            </a:pPr>
            <a:r>
              <a:rPr lang="en-US" dirty="0"/>
              <a:t> Market grid is a visual aid to market segmentation.</a:t>
            </a:r>
          </a:p>
          <a:p>
            <a:pPr>
              <a:buFontTx/>
              <a:buChar char="•"/>
            </a:pPr>
            <a:r>
              <a:rPr lang="en-US" dirty="0"/>
              <a:t> Segmenting is an aggregating process.</a:t>
            </a:r>
          </a:p>
          <a:p>
            <a:endParaRPr lang="en-US" dirty="0">
              <a:solidFill>
                <a:srgbClr val="000000"/>
              </a:solidFill>
            </a:endParaRPr>
          </a:p>
          <a:p>
            <a:r>
              <a:rPr lang="en-US" b="1" dirty="0">
                <a:solidFill>
                  <a:srgbClr val="000000"/>
                </a:solidFill>
              </a:rPr>
              <a:t>Key Issues</a:t>
            </a:r>
          </a:p>
          <a:p>
            <a:r>
              <a:rPr lang="en-US" dirty="0">
                <a:solidFill>
                  <a:srgbClr val="000000"/>
                </a:solidFill>
              </a:rPr>
              <a:t>Here we can see five different submarkets for the broad product-market of bicycle riders.  </a:t>
            </a:r>
          </a:p>
          <a:p>
            <a:endParaRPr lang="en-US" dirty="0">
              <a:solidFill>
                <a:srgbClr val="000000"/>
              </a:solidFill>
            </a:endParaRPr>
          </a:p>
          <a:p>
            <a:r>
              <a:rPr lang="en-US" b="1" i="1" dirty="0">
                <a:solidFill>
                  <a:srgbClr val="000000"/>
                </a:solidFill>
              </a:rPr>
              <a:t>Discussion Question: What are the primary needs for each of these submarkets for bicycles?</a:t>
            </a:r>
            <a:endParaRPr lang="en-US" dirty="0"/>
          </a:p>
        </p:txBody>
      </p:sp>
      <p:sp>
        <p:nvSpPr>
          <p:cNvPr id="63492" name="Text Box 4"/>
          <p:cNvSpPr txBox="1">
            <a:spLocks noChangeArrowheads="1"/>
          </p:cNvSpPr>
          <p:nvPr/>
        </p:nvSpPr>
        <p:spPr bwMode="auto">
          <a:xfrm>
            <a:off x="4389438" y="401638"/>
            <a:ext cx="2441575" cy="171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a:p>
            <a:pPr algn="l" eaLnBrk="1" hangingPunct="1">
              <a:spcBef>
                <a:spcPct val="50000"/>
              </a:spcBef>
            </a:pPr>
            <a:endParaRPr lang="en-US" sz="1500" dirty="0"/>
          </a:p>
        </p:txBody>
      </p:sp>
    </p:spTree>
    <p:extLst>
      <p:ext uri="{BB962C8B-B14F-4D97-AF65-F5344CB8AC3E}">
        <p14:creationId xmlns:p14="http://schemas.microsoft.com/office/powerpoint/2010/main" val="451954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22288" y="549275"/>
            <a:ext cx="3216275" cy="2413000"/>
          </a:xfrm>
          <a:ln/>
        </p:spPr>
      </p:sp>
      <p:sp>
        <p:nvSpPr>
          <p:cNvPr id="645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b="1" dirty="0"/>
              <a:t>Summary Overview</a:t>
            </a:r>
          </a:p>
          <a:p>
            <a:pPr>
              <a:spcBef>
                <a:spcPct val="0"/>
              </a:spcBef>
            </a:pPr>
            <a:r>
              <a:rPr lang="en-US" dirty="0"/>
              <a:t>As shown in this exhibit, one can segment a market into any number of segments (three segments = exhibit 4-5A and six segments = exhibit 4-5B), but </a:t>
            </a:r>
            <a:r>
              <a:rPr lang="en-US" b="1" dirty="0">
                <a:sym typeface="Wingdings" pitchFamily="2" charset="2"/>
              </a:rPr>
              <a:t> </a:t>
            </a:r>
            <a:r>
              <a:rPr lang="en-US" dirty="0"/>
              <a:t>how far should a marketer go in aggregating similar consumers into target markets?</a:t>
            </a:r>
          </a:p>
          <a:p>
            <a:pPr>
              <a:spcBef>
                <a:spcPct val="0"/>
              </a:spcBef>
            </a:pPr>
            <a:endParaRPr lang="en-US" dirty="0"/>
          </a:p>
          <a:p>
            <a:pPr>
              <a:spcBef>
                <a:spcPct val="0"/>
              </a:spcBef>
            </a:pPr>
            <a:r>
              <a:rPr lang="en-US" b="1" dirty="0">
                <a:solidFill>
                  <a:srgbClr val="000000"/>
                </a:solidFill>
              </a:rPr>
              <a:t>Key Issues</a:t>
            </a:r>
          </a:p>
          <a:p>
            <a:pPr>
              <a:spcBef>
                <a:spcPct val="0"/>
              </a:spcBef>
            </a:pPr>
            <a:r>
              <a:rPr lang="en-US" u="sng" dirty="0">
                <a:solidFill>
                  <a:srgbClr val="000000"/>
                </a:solidFill>
              </a:rPr>
              <a:t>Criteria for segmenting</a:t>
            </a:r>
            <a:r>
              <a:rPr lang="en-US" dirty="0">
                <a:solidFill>
                  <a:srgbClr val="000000"/>
                </a:solidFill>
              </a:rPr>
              <a:t>:</a:t>
            </a:r>
          </a:p>
          <a:p>
            <a:pPr>
              <a:spcBef>
                <a:spcPct val="0"/>
              </a:spcBef>
              <a:buFontTx/>
              <a:buChar char="•"/>
            </a:pPr>
            <a:r>
              <a:rPr lang="en-US" dirty="0">
                <a:solidFill>
                  <a:srgbClr val="000000"/>
                </a:solidFill>
              </a:rPr>
              <a:t> Homogeneous (similar)—the customers in a market segment should be as </a:t>
            </a:r>
            <a:r>
              <a:rPr lang="en-US" u="sng" dirty="0">
                <a:solidFill>
                  <a:srgbClr val="000000"/>
                </a:solidFill>
              </a:rPr>
              <a:t>similar</a:t>
            </a:r>
            <a:r>
              <a:rPr lang="en-US" dirty="0">
                <a:solidFill>
                  <a:srgbClr val="000000"/>
                </a:solidFill>
              </a:rPr>
              <a:t> as possible with respect to their likely responses to marketing mix variables and their segmenting dimensions.</a:t>
            </a:r>
          </a:p>
          <a:p>
            <a:pPr>
              <a:spcBef>
                <a:spcPct val="0"/>
              </a:spcBef>
              <a:buFontTx/>
              <a:buChar char="•"/>
            </a:pPr>
            <a:r>
              <a:rPr lang="en-US" dirty="0">
                <a:solidFill>
                  <a:srgbClr val="000000"/>
                </a:solidFill>
              </a:rPr>
              <a:t> Heterogeneous (different)—the customers in </a:t>
            </a:r>
            <a:r>
              <a:rPr lang="en-US" u="sng" dirty="0">
                <a:solidFill>
                  <a:srgbClr val="000000"/>
                </a:solidFill>
              </a:rPr>
              <a:t>different</a:t>
            </a:r>
            <a:r>
              <a:rPr lang="en-US" dirty="0">
                <a:solidFill>
                  <a:srgbClr val="000000"/>
                </a:solidFill>
              </a:rPr>
              <a:t> segments should be as </a:t>
            </a:r>
            <a:r>
              <a:rPr lang="en-US" u="sng" dirty="0">
                <a:solidFill>
                  <a:srgbClr val="000000"/>
                </a:solidFill>
              </a:rPr>
              <a:t>different</a:t>
            </a:r>
            <a:r>
              <a:rPr lang="en-US" dirty="0">
                <a:solidFill>
                  <a:srgbClr val="000000"/>
                </a:solidFill>
              </a:rPr>
              <a:t> as possible with respect to their likely responses to marketing mix variables and their segmenting dimensions.</a:t>
            </a:r>
          </a:p>
          <a:p>
            <a:pPr>
              <a:spcBef>
                <a:spcPct val="0"/>
              </a:spcBef>
              <a:buFontTx/>
              <a:buChar char="•"/>
            </a:pPr>
            <a:r>
              <a:rPr lang="en-US" dirty="0">
                <a:solidFill>
                  <a:srgbClr val="000000"/>
                </a:solidFill>
              </a:rPr>
              <a:t> Substantial—the segment must be big enough to be profitable. </a:t>
            </a:r>
          </a:p>
          <a:p>
            <a:pPr>
              <a:spcBef>
                <a:spcPct val="0"/>
              </a:spcBef>
            </a:pPr>
            <a:endParaRPr lang="en-US" dirty="0">
              <a:solidFill>
                <a:srgbClr val="000000"/>
              </a:solidFill>
            </a:endParaRPr>
          </a:p>
          <a:p>
            <a:pPr>
              <a:spcBef>
                <a:spcPct val="0"/>
              </a:spcBef>
            </a:pPr>
            <a:r>
              <a:rPr lang="en-US" b="1" i="1" dirty="0"/>
              <a:t>Discussion Question: Some firms, like Dell Computer, are able to market directly to individuals and to customize products and services to their unique needs. What advancements make this mass customization possible?</a:t>
            </a:r>
          </a:p>
          <a:p>
            <a:pPr>
              <a:spcBef>
                <a:spcPct val="0"/>
              </a:spcBef>
            </a:pPr>
            <a:endParaRPr lang="en-US" b="1" dirty="0">
              <a:solidFill>
                <a:srgbClr val="000000"/>
              </a:solidFill>
            </a:endParaRPr>
          </a:p>
          <a:p>
            <a:pPr>
              <a:spcBef>
                <a:spcPct val="0"/>
              </a:spcBef>
              <a:buFontTx/>
              <a:buChar char="•"/>
            </a:pPr>
            <a:r>
              <a:rPr lang="en-US" dirty="0">
                <a:solidFill>
                  <a:srgbClr val="000000"/>
                </a:solidFill>
              </a:rPr>
              <a:t> Operational—the segmenting dimensions should be useful for identifying customers and deciding on marketing mix variables.</a:t>
            </a:r>
            <a:endParaRPr lang="en-US" dirty="0"/>
          </a:p>
        </p:txBody>
      </p:sp>
      <p:sp>
        <p:nvSpPr>
          <p:cNvPr id="64516" name="Text Box 4"/>
          <p:cNvSpPr txBox="1">
            <a:spLocks noChangeArrowheads="1"/>
          </p:cNvSpPr>
          <p:nvPr/>
        </p:nvSpPr>
        <p:spPr bwMode="auto">
          <a:xfrm>
            <a:off x="4389438" y="401638"/>
            <a:ext cx="2441575" cy="171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a:p>
            <a:pPr algn="l" eaLnBrk="1" hangingPunct="1">
              <a:spcBef>
                <a:spcPct val="50000"/>
              </a:spcBef>
            </a:pPr>
            <a:endParaRPr lang="en-US" sz="1500" dirty="0"/>
          </a:p>
        </p:txBody>
      </p:sp>
    </p:spTree>
    <p:extLst>
      <p:ext uri="{BB962C8B-B14F-4D97-AF65-F5344CB8AC3E}">
        <p14:creationId xmlns:p14="http://schemas.microsoft.com/office/powerpoint/2010/main" val="21129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522288" y="549275"/>
            <a:ext cx="3216275" cy="2413000"/>
          </a:xfrm>
          <a:ln/>
        </p:spPr>
      </p:sp>
      <p:sp>
        <p:nvSpPr>
          <p:cNvPr id="655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t>Summary Overview</a:t>
            </a:r>
          </a:p>
          <a:p>
            <a:pPr>
              <a:lnSpc>
                <a:spcPct val="90000"/>
              </a:lnSpc>
            </a:pPr>
            <a:r>
              <a:rPr lang="en-US" dirty="0">
                <a:solidFill>
                  <a:srgbClr val="000000"/>
                </a:solidFill>
              </a:rPr>
              <a:t>Market-oriented strategies refine the segmentation process into actionable submarkets.</a:t>
            </a:r>
          </a:p>
          <a:p>
            <a:pPr>
              <a:lnSpc>
                <a:spcPct val="90000"/>
              </a:lnSpc>
            </a:pPr>
            <a:endParaRPr lang="en-US" dirty="0">
              <a:solidFill>
                <a:srgbClr val="000000"/>
              </a:solidFill>
            </a:endParaRPr>
          </a:p>
          <a:p>
            <a:pPr>
              <a:lnSpc>
                <a:spcPct val="90000"/>
              </a:lnSpc>
            </a:pPr>
            <a:r>
              <a:rPr lang="en-US" b="1" dirty="0">
                <a:solidFill>
                  <a:srgbClr val="000000"/>
                </a:solidFill>
              </a:rPr>
              <a:t>Key Issues</a:t>
            </a:r>
          </a:p>
          <a:p>
            <a:pPr>
              <a:lnSpc>
                <a:spcPct val="90000"/>
              </a:lnSpc>
              <a:buFontTx/>
              <a:buChar char="•"/>
            </a:pPr>
            <a:r>
              <a:rPr lang="en-US" u="sng" dirty="0">
                <a:solidFill>
                  <a:srgbClr val="000000"/>
                </a:solidFill>
              </a:rPr>
              <a:t> Single target market approach</a:t>
            </a:r>
            <a:r>
              <a:rPr lang="en-US" dirty="0">
                <a:solidFill>
                  <a:srgbClr val="000000"/>
                </a:solidFill>
              </a:rPr>
              <a:t>—the marketer segments the market and picks one of the homogeneous segments as the firm’s target market.</a:t>
            </a:r>
          </a:p>
          <a:p>
            <a:pPr>
              <a:lnSpc>
                <a:spcPct val="90000"/>
              </a:lnSpc>
              <a:buFontTx/>
              <a:buChar char="•"/>
            </a:pPr>
            <a:r>
              <a:rPr lang="en-US" u="sng" dirty="0">
                <a:solidFill>
                  <a:srgbClr val="000000"/>
                </a:solidFill>
              </a:rPr>
              <a:t> Multiple target market approach</a:t>
            </a:r>
            <a:r>
              <a:rPr lang="en-US" dirty="0">
                <a:solidFill>
                  <a:srgbClr val="000000"/>
                </a:solidFill>
              </a:rPr>
              <a:t>—the marketer segments the market, chooses two or more segments, and then treats each segment as a separate target market needing a different marketing mix.</a:t>
            </a:r>
          </a:p>
          <a:p>
            <a:pPr>
              <a:lnSpc>
                <a:spcPct val="90000"/>
              </a:lnSpc>
            </a:pPr>
            <a:endParaRPr lang="en-US" dirty="0">
              <a:solidFill>
                <a:srgbClr val="000000"/>
              </a:solidFill>
            </a:endParaRPr>
          </a:p>
          <a:p>
            <a:pPr>
              <a:lnSpc>
                <a:spcPct val="90000"/>
              </a:lnSpc>
            </a:pPr>
            <a:r>
              <a:rPr lang="en-US" b="1" i="1" dirty="0">
                <a:solidFill>
                  <a:srgbClr val="000000"/>
                </a:solidFill>
              </a:rPr>
              <a:t>Discussion Question: Suppose you are an entrepreneur who is preparing to start a small business. Would you be more likely to select a single or multiple target market approach? Why?</a:t>
            </a:r>
          </a:p>
          <a:p>
            <a:pPr>
              <a:lnSpc>
                <a:spcPct val="90000"/>
              </a:lnSpc>
            </a:pPr>
            <a:endParaRPr lang="en-US" b="1" dirty="0">
              <a:solidFill>
                <a:srgbClr val="000000"/>
              </a:solidFill>
            </a:endParaRPr>
          </a:p>
          <a:p>
            <a:pPr>
              <a:lnSpc>
                <a:spcPct val="90000"/>
              </a:lnSpc>
            </a:pPr>
            <a:r>
              <a:rPr lang="en-US" b="1" dirty="0">
                <a:sym typeface="Wingdings" pitchFamily="2" charset="2"/>
              </a:rPr>
              <a:t> </a:t>
            </a:r>
            <a:r>
              <a:rPr lang="en-US" u="sng" dirty="0">
                <a:solidFill>
                  <a:srgbClr val="000000"/>
                </a:solidFill>
              </a:rPr>
              <a:t>Combined target market approach</a:t>
            </a:r>
            <a:r>
              <a:rPr lang="en-US" dirty="0">
                <a:solidFill>
                  <a:srgbClr val="000000"/>
                </a:solidFill>
              </a:rPr>
              <a:t>—the marketer combines two or more submarkets into one larger target market as a basis for one strategy. </a:t>
            </a:r>
          </a:p>
          <a:p>
            <a:pPr lvl="1">
              <a:lnSpc>
                <a:spcPct val="90000"/>
              </a:lnSpc>
              <a:buFontTx/>
              <a:buChar char="•"/>
            </a:pPr>
            <a:r>
              <a:rPr lang="en-US" dirty="0">
                <a:solidFill>
                  <a:srgbClr val="000000"/>
                </a:solidFill>
              </a:rPr>
              <a:t> Seeks economies of scale by having one effort serve more than one market.</a:t>
            </a:r>
          </a:p>
          <a:p>
            <a:pPr lvl="1">
              <a:lnSpc>
                <a:spcPct val="90000"/>
              </a:lnSpc>
              <a:buFontTx/>
              <a:buChar char="•"/>
            </a:pPr>
            <a:r>
              <a:rPr lang="en-US" dirty="0"/>
              <a:t> Segmenters aim at one or more homogeneous segments and try to develop a different marketing mix for each segment.</a:t>
            </a:r>
          </a:p>
          <a:p>
            <a:pPr lvl="1">
              <a:lnSpc>
                <a:spcPct val="90000"/>
              </a:lnSpc>
              <a:buFontTx/>
              <a:buChar char="•"/>
            </a:pPr>
            <a:r>
              <a:rPr lang="en-US" dirty="0">
                <a:sym typeface="Wingdings" pitchFamily="2" charset="2"/>
              </a:rPr>
              <a:t> Marketers hope to increase sales by getting a much larger share of the business in the markets they target.</a:t>
            </a:r>
            <a:endParaRPr lang="en-US" dirty="0"/>
          </a:p>
        </p:txBody>
      </p:sp>
      <p:sp>
        <p:nvSpPr>
          <p:cNvPr id="65540"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b="1" dirty="0"/>
          </a:p>
        </p:txBody>
      </p:sp>
    </p:spTree>
    <p:extLst>
      <p:ext uri="{BB962C8B-B14F-4D97-AF65-F5344CB8AC3E}">
        <p14:creationId xmlns:p14="http://schemas.microsoft.com/office/powerpoint/2010/main" val="1508373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Rot="1" noChangeAspect="1" noChangeArrowheads="1" noTextEdit="1"/>
          </p:cNvSpPr>
          <p:nvPr>
            <p:ph type="sldImg"/>
          </p:nvPr>
        </p:nvSpPr>
        <p:spPr>
          <a:xfrm>
            <a:off x="522288" y="549275"/>
            <a:ext cx="3216275" cy="2413000"/>
          </a:xfrm>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C</a:t>
            </a:r>
          </a:p>
          <a:p>
            <a:r>
              <a:rPr lang="en-US" b="1" dirty="0"/>
              <a:t>Feedback: </a:t>
            </a:r>
            <a:r>
              <a:rPr lang="en-US" dirty="0"/>
              <a:t>The neighborhood restaurant has combined two or more submarkets (American, Italian, Chinese, German, Thai, and Indian) into one larger target market as a basis for one strategy. This is the definition of the combined target market approach. Selection C is the best option.  </a:t>
            </a:r>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p:txBody>
      </p:sp>
    </p:spTree>
    <p:extLst>
      <p:ext uri="{BB962C8B-B14F-4D97-AF65-F5344CB8AC3E}">
        <p14:creationId xmlns:p14="http://schemas.microsoft.com/office/powerpoint/2010/main" val="1758684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9600" y="457200"/>
            <a:ext cx="2971800" cy="22288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Text Caption:</a:t>
            </a:r>
            <a:r>
              <a:rPr lang="en-US" b="1" baseline="0" dirty="0"/>
              <a:t> </a:t>
            </a:r>
            <a:r>
              <a:rPr lang="en-US" b="0" baseline="0" dirty="0"/>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Summary Overview</a:t>
            </a:r>
            <a:endParaRPr lang="en-US" dirty="0"/>
          </a:p>
          <a:p>
            <a:r>
              <a:rPr lang="en-US" dirty="0"/>
              <a:t>Consumers associate the Clorox brand with strong cleaning power and bleach. Clorox uses the Green Works brand to target customers who want natural cleaning products that don’t have harsh chemical fumes or residue.</a:t>
            </a:r>
          </a:p>
        </p:txBody>
      </p:sp>
    </p:spTree>
    <p:extLst>
      <p:ext uri="{BB962C8B-B14F-4D97-AF65-F5344CB8AC3E}">
        <p14:creationId xmlns:p14="http://schemas.microsoft.com/office/powerpoint/2010/main" val="1128017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22288" y="549275"/>
            <a:ext cx="3216275" cy="2413000"/>
          </a:xfrm>
          <a:ln/>
        </p:spPr>
      </p:sp>
      <p:sp>
        <p:nvSpPr>
          <p:cNvPr id="665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There are many factors that affect the choice between being a “segmenter” or a “combiner.”</a:t>
            </a:r>
          </a:p>
          <a:p>
            <a:r>
              <a:rPr lang="en-US" b="1" dirty="0"/>
              <a:t>Key Issues</a:t>
            </a:r>
          </a:p>
          <a:p>
            <a:r>
              <a:rPr lang="en-US" b="1" dirty="0">
                <a:sym typeface="Wingdings" pitchFamily="2" charset="2"/>
              </a:rPr>
              <a:t> </a:t>
            </a:r>
            <a:r>
              <a:rPr lang="en-US" u="sng" dirty="0"/>
              <a:t>Combiners </a:t>
            </a:r>
            <a:r>
              <a:rPr lang="en-US" dirty="0"/>
              <a:t>try to increase the size of their target markets by combining two or more segments.</a:t>
            </a:r>
          </a:p>
          <a:p>
            <a:pPr marL="171450" indent="-171450">
              <a:buFont typeface="Wingdings"/>
              <a:buChar char="à"/>
            </a:pPr>
            <a:r>
              <a:rPr lang="en-US" u="sng" dirty="0"/>
              <a:t>Too much combining is risky</a:t>
            </a:r>
            <a:r>
              <a:rPr lang="en-US" dirty="0"/>
              <a:t>, because an innovative </a:t>
            </a:r>
            <a:r>
              <a:rPr lang="en-US" dirty="0" err="1"/>
              <a:t>segmenter</a:t>
            </a:r>
            <a:r>
              <a:rPr lang="en-US" dirty="0"/>
              <a:t> may only “chip away” at the various segments of the combined target market. </a:t>
            </a:r>
          </a:p>
          <a:p>
            <a:endParaRPr lang="en-US" i="1" dirty="0"/>
          </a:p>
          <a:p>
            <a:r>
              <a:rPr lang="en-US" b="1" i="1" dirty="0"/>
              <a:t>Discussion Question: What companies that you are familiar with have suffered because </a:t>
            </a:r>
            <a:r>
              <a:rPr lang="en-US" b="1" i="1" dirty="0" err="1"/>
              <a:t>segmenters</a:t>
            </a:r>
            <a:r>
              <a:rPr lang="en-US" b="1" i="1" dirty="0"/>
              <a:t> have “chipped away” pieces of their target markets?</a:t>
            </a:r>
          </a:p>
          <a:p>
            <a:endParaRPr lang="en-US" b="1" i="1" dirty="0"/>
          </a:p>
          <a:p>
            <a:r>
              <a:rPr lang="en-US" b="1" dirty="0">
                <a:sym typeface="Wingdings" pitchFamily="2" charset="2"/>
              </a:rPr>
              <a:t> </a:t>
            </a:r>
            <a:r>
              <a:rPr lang="en-US" dirty="0"/>
              <a:t>Segmenters aim at one or more homogeneous segments and try to develop a different marketing mix for each segment.</a:t>
            </a:r>
            <a:endParaRPr lang="en-US" u="sng" dirty="0"/>
          </a:p>
          <a:p>
            <a:r>
              <a:rPr lang="en-US" b="1" dirty="0">
                <a:sym typeface="Wingdings" pitchFamily="2" charset="2"/>
              </a:rPr>
              <a:t> </a:t>
            </a:r>
            <a:r>
              <a:rPr lang="en-US" u="sng" dirty="0"/>
              <a:t>Segmenters try to satisfy customers “very well</a:t>
            </a:r>
            <a:r>
              <a:rPr lang="en-US" dirty="0"/>
              <a:t>.”</a:t>
            </a:r>
          </a:p>
          <a:p>
            <a:pPr lvl="1">
              <a:buFontTx/>
              <a:buChar char="•"/>
            </a:pPr>
            <a:r>
              <a:rPr lang="en-US" u="sng" dirty="0"/>
              <a:t> Segmenting may produce bigger sales</a:t>
            </a:r>
            <a:r>
              <a:rPr lang="en-US" dirty="0"/>
              <a:t>, if the segmenter can capture a large share of a smaller market segment. </a:t>
            </a:r>
          </a:p>
          <a:p>
            <a:pPr lvl="1">
              <a:buFontTx/>
              <a:buChar char="•"/>
            </a:pPr>
            <a:r>
              <a:rPr lang="en-US" dirty="0"/>
              <a:t> Many consumers are willing to pay more in order to satisfy their needs more precisely.</a:t>
            </a:r>
          </a:p>
          <a:p>
            <a:r>
              <a:rPr lang="en-US" b="1" dirty="0">
                <a:sym typeface="Wingdings" pitchFamily="2" charset="2"/>
              </a:rPr>
              <a:t> </a:t>
            </a:r>
            <a:r>
              <a:rPr lang="en-US" u="sng" dirty="0"/>
              <a:t>Segment or combine</a:t>
            </a:r>
            <a:r>
              <a:rPr lang="en-US" dirty="0"/>
              <a:t>? Depends on: </a:t>
            </a:r>
          </a:p>
          <a:p>
            <a:pPr lvl="1">
              <a:buFontTx/>
              <a:buChar char="•"/>
            </a:pPr>
            <a:r>
              <a:rPr lang="en-US" dirty="0"/>
              <a:t> firm’s resources;</a:t>
            </a:r>
          </a:p>
          <a:p>
            <a:pPr lvl="1">
              <a:buFontTx/>
              <a:buChar char="•"/>
            </a:pPr>
            <a:r>
              <a:rPr lang="en-US" dirty="0"/>
              <a:t> competition in the various segments; and</a:t>
            </a:r>
          </a:p>
          <a:p>
            <a:pPr lvl="1">
              <a:buFontTx/>
              <a:buChar char="•"/>
            </a:pPr>
            <a:r>
              <a:rPr lang="en-US" dirty="0"/>
              <a:t> similarity of customer needs, attitudes, and buying behavior.</a:t>
            </a:r>
          </a:p>
          <a:p>
            <a:r>
              <a:rPr lang="en-US" b="1" dirty="0">
                <a:sym typeface="Wingdings" pitchFamily="2" charset="2"/>
              </a:rPr>
              <a:t> </a:t>
            </a:r>
            <a:r>
              <a:rPr lang="en-US" u="sng" dirty="0"/>
              <a:t>Profit is often the balancing point</a:t>
            </a:r>
            <a:r>
              <a:rPr lang="en-US" dirty="0"/>
              <a:t>, because profit potential dictates how specialized a marketing mix can be.</a:t>
            </a:r>
          </a:p>
          <a:p>
            <a:pPr>
              <a:buFontTx/>
              <a:buChar char="•"/>
            </a:pPr>
            <a:endParaRPr lang="en-US" sz="1000" dirty="0"/>
          </a:p>
          <a:p>
            <a:pPr>
              <a:buFontTx/>
              <a:buChar char="•"/>
            </a:pPr>
            <a:endParaRPr lang="en-US" sz="1000" dirty="0"/>
          </a:p>
        </p:txBody>
      </p:sp>
      <p:sp>
        <p:nvSpPr>
          <p:cNvPr id="66564"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b="1" dirty="0"/>
          </a:p>
        </p:txBody>
      </p:sp>
    </p:spTree>
    <p:extLst>
      <p:ext uri="{BB962C8B-B14F-4D97-AF65-F5344CB8AC3E}">
        <p14:creationId xmlns:p14="http://schemas.microsoft.com/office/powerpoint/2010/main" val="109034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522288" y="549275"/>
            <a:ext cx="3216275" cy="2413000"/>
          </a:xfrm>
          <a:ln/>
        </p:spPr>
      </p:sp>
      <p:sp>
        <p:nvSpPr>
          <p:cNvPr id="68612"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p:txBody>
      </p:sp>
      <p:sp>
        <p:nvSpPr>
          <p:cNvPr id="69637" name="Notes Placeholder 4"/>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latin typeface="Arial" pitchFamily="34" charset="0"/>
                <a:cs typeface="Arial" pitchFamily="34" charset="0"/>
              </a:rPr>
              <a:t>Summary Overview</a:t>
            </a:r>
          </a:p>
          <a:p>
            <a:pPr>
              <a:defRPr/>
            </a:pPr>
            <a:r>
              <a:rPr lang="en-US" dirty="0">
                <a:latin typeface="Arial" pitchFamily="34" charset="0"/>
                <a:cs typeface="Arial" pitchFamily="34" charset="0"/>
              </a:rPr>
              <a:t>Market segmentation forces a marketing manager to decide which product-market dimensions might be useful for planning marketing strategies. The dimensions should help guide marketing mix planning.</a:t>
            </a:r>
          </a:p>
          <a:p>
            <a:pPr>
              <a:defRPr/>
            </a:pPr>
            <a:endParaRPr lang="en-US" dirty="0">
              <a:latin typeface="Arial" pitchFamily="34" charset="0"/>
              <a:cs typeface="Arial" pitchFamily="34" charset="0"/>
            </a:endParaRPr>
          </a:p>
          <a:p>
            <a:pPr>
              <a:defRPr/>
            </a:pPr>
            <a:r>
              <a:rPr lang="en-US" b="1" dirty="0">
                <a:latin typeface="Arial" pitchFamily="34" charset="0"/>
                <a:cs typeface="Arial" pitchFamily="34" charset="0"/>
              </a:rPr>
              <a:t>Key Issues</a:t>
            </a:r>
          </a:p>
          <a:p>
            <a:pPr>
              <a:defRPr/>
            </a:pPr>
            <a:r>
              <a:rPr lang="en-US" dirty="0">
                <a:latin typeface="Arial" pitchFamily="34" charset="0"/>
                <a:cs typeface="Arial" pitchFamily="34" charset="0"/>
              </a:rPr>
              <a:t>This exhibit shows the basic kinds of dimensions and their probable effects on the four Ps.</a:t>
            </a:r>
          </a:p>
          <a:p>
            <a:pPr>
              <a:defRPr/>
            </a:pPr>
            <a:endParaRPr lang="en-US" dirty="0">
              <a:latin typeface="Arial" pitchFamily="34" charset="0"/>
              <a:cs typeface="Arial" pitchFamily="34" charset="0"/>
            </a:endParaRPr>
          </a:p>
          <a:p>
            <a:pPr marL="171450" indent="-171450">
              <a:buFont typeface="Wingdings" pitchFamily="2" charset="2"/>
              <a:buChar char="à"/>
              <a:defRPr/>
            </a:pPr>
            <a:r>
              <a:rPr lang="en-US" dirty="0">
                <a:sym typeface="Wingdings" pitchFamily="2" charset="2"/>
              </a:rPr>
              <a:t>Customers’ behavioral needs and attitudes end up influencing Product decisions (features, packaging, product line assortment, and branding) as well as Promotion decisions (what do potential customers need to know about a firm and its product, and what appeals should be used). For example, attitudes</a:t>
            </a:r>
            <a:r>
              <a:rPr lang="en-US" baseline="0" dirty="0">
                <a:sym typeface="Wingdings" pitchFamily="2" charset="2"/>
              </a:rPr>
              <a:t> about sustainability will influence whether a firm uses recyclable packaging and promotes those efforts.</a:t>
            </a:r>
            <a:endParaRPr lang="en-US" dirty="0">
              <a:sym typeface="Wingdings" pitchFamily="2" charset="2"/>
            </a:endParaRPr>
          </a:p>
          <a:p>
            <a:pPr marL="171450" indent="-171450">
              <a:buFont typeface="Wingdings" pitchFamily="2" charset="2"/>
              <a:buChar char="à"/>
              <a:defRPr/>
            </a:pPr>
            <a:r>
              <a:rPr lang="en-US" dirty="0">
                <a:latin typeface="Arial" pitchFamily="34" charset="0"/>
                <a:cs typeface="Arial" pitchFamily="34" charset="0"/>
                <a:sym typeface="Wingdings" pitchFamily="2" charset="2"/>
              </a:rPr>
              <a:t>On the other hand, the urgency to get a need satisfied and the willingness to shop influences decisions about Place—like where products are distributed—and Price—for example, how much of a premium will customers pay to address the need for urgency. For</a:t>
            </a:r>
            <a:r>
              <a:rPr lang="en-US" baseline="0" dirty="0">
                <a:latin typeface="Arial" pitchFamily="34" charset="0"/>
                <a:cs typeface="Arial" pitchFamily="34" charset="0"/>
                <a:sym typeface="Wingdings" pitchFamily="2" charset="2"/>
              </a:rPr>
              <a:t> example, think about being urgent for a drink on a hot day</a:t>
            </a:r>
            <a:r>
              <a:rPr lang="mr-IN" baseline="0" dirty="0">
                <a:latin typeface="Arial" pitchFamily="34" charset="0"/>
                <a:cs typeface="Arial" pitchFamily="34" charset="0"/>
                <a:sym typeface="Wingdings" pitchFamily="2" charset="2"/>
              </a:rPr>
              <a:t>–</a:t>
            </a:r>
            <a:r>
              <a:rPr lang="en-US" baseline="0" dirty="0">
                <a:latin typeface="Arial" pitchFamily="34" charset="0"/>
                <a:cs typeface="Arial" pitchFamily="34" charset="0"/>
                <a:sym typeface="Wingdings" pitchFamily="2" charset="2"/>
              </a:rPr>
              <a:t> you might spend more to buy a cold soft drink at a convenient location for a higher price. If the need is less urgent, you might wait to pay less at a grocery store -- or drink water for free at home. </a:t>
            </a:r>
            <a:endParaRPr lang="en-US" dirty="0">
              <a:latin typeface="Arial" pitchFamily="34" charset="0"/>
              <a:cs typeface="Arial" pitchFamily="34" charset="0"/>
              <a:sym typeface="Wingdings" pitchFamily="2" charset="2"/>
            </a:endParaRPr>
          </a:p>
          <a:p>
            <a:pPr marL="171450" indent="-171450">
              <a:buFont typeface="Wingdings" pitchFamily="2" charset="2"/>
              <a:buChar char="à"/>
              <a:defRPr/>
            </a:pPr>
            <a:r>
              <a:rPr lang="en-US" dirty="0">
                <a:latin typeface="Arial" pitchFamily="34" charset="0"/>
                <a:cs typeface="Arial" pitchFamily="34" charset="0"/>
                <a:sym typeface="Wingdings" pitchFamily="2" charset="2"/>
              </a:rPr>
              <a:t>Geographic location and other demographic characteristics can affect the size of target markets (by suggesting the economic potential), Place (where should products be made available), and Promotion (where and to whom will promotion efforts be addressed). An example here is the</a:t>
            </a:r>
            <a:r>
              <a:rPr lang="en-US" baseline="0" dirty="0">
                <a:latin typeface="Arial" pitchFamily="34" charset="0"/>
                <a:cs typeface="Arial" pitchFamily="34" charset="0"/>
                <a:sym typeface="Wingdings" pitchFamily="2" charset="2"/>
              </a:rPr>
              <a:t> difference between big cities and rural areas </a:t>
            </a:r>
            <a:r>
              <a:rPr lang="mr-IN" baseline="0" dirty="0">
                <a:latin typeface="Arial" pitchFamily="34" charset="0"/>
                <a:cs typeface="Arial" pitchFamily="34" charset="0"/>
                <a:sym typeface="Wingdings" pitchFamily="2" charset="2"/>
              </a:rPr>
              <a:t>–</a:t>
            </a:r>
            <a:r>
              <a:rPr lang="en-US" baseline="0" dirty="0">
                <a:latin typeface="Arial" pitchFamily="34" charset="0"/>
                <a:cs typeface="Arial" pitchFamily="34" charset="0"/>
                <a:sym typeface="Wingdings" pitchFamily="2" charset="2"/>
              </a:rPr>
              <a:t> which may have different retail outlets for example. </a:t>
            </a:r>
            <a:endParaRPr lang="en-US" b="1" dirty="0">
              <a:latin typeface="Arial" pitchFamily="34" charset="0"/>
              <a:cs typeface="Arial" pitchFamily="34" charset="0"/>
            </a:endParaRPr>
          </a:p>
        </p:txBody>
      </p:sp>
    </p:spTree>
    <p:extLst>
      <p:ext uri="{BB962C8B-B14F-4D97-AF65-F5344CB8AC3E}">
        <p14:creationId xmlns:p14="http://schemas.microsoft.com/office/powerpoint/2010/main" val="2046834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522288" y="549275"/>
            <a:ext cx="3216275" cy="2413000"/>
          </a:xfrm>
          <a:ln/>
        </p:spPr>
      </p:sp>
      <p:sp>
        <p:nvSpPr>
          <p:cNvPr id="6963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t>Summary Overview</a:t>
            </a:r>
          </a:p>
          <a:p>
            <a:pPr>
              <a:lnSpc>
                <a:spcPct val="90000"/>
              </a:lnSpc>
            </a:pPr>
            <a:r>
              <a:rPr lang="en-US" u="sng" dirty="0"/>
              <a:t>Segmenting dimensions guide marketing mix planning</a:t>
            </a:r>
            <a:r>
              <a:rPr lang="en-US" dirty="0"/>
              <a:t>. Market segmentation forces marketing managers to decide which product-market dimensions might be useful for planning marketing strategies. In consumer markets, a product-market may be described by behavioral,</a:t>
            </a:r>
            <a:r>
              <a:rPr lang="en-US" baseline="0" dirty="0"/>
              <a:t> geographic or demographic </a:t>
            </a:r>
            <a:r>
              <a:rPr lang="en-US" dirty="0"/>
              <a:t>segmentation dimensions. </a:t>
            </a:r>
          </a:p>
          <a:p>
            <a:pPr>
              <a:lnSpc>
                <a:spcPct val="90000"/>
              </a:lnSpc>
            </a:pPr>
            <a:endParaRPr lang="en-US" dirty="0"/>
          </a:p>
          <a:p>
            <a:pPr>
              <a:lnSpc>
                <a:spcPct val="90000"/>
              </a:lnSpc>
            </a:pPr>
            <a:r>
              <a:rPr lang="en-US" b="1" dirty="0"/>
              <a:t>Key Issues</a:t>
            </a:r>
          </a:p>
          <a:p>
            <a:pPr marL="0" marR="0" indent="0" algn="l" defTabSz="914400" rtl="0" eaLnBrk="0" fontAlgn="base" latinLnBrk="0" hangingPunct="0">
              <a:lnSpc>
                <a:spcPct val="90000"/>
              </a:lnSpc>
              <a:spcBef>
                <a:spcPct val="30000"/>
              </a:spcBef>
              <a:spcAft>
                <a:spcPct val="0"/>
              </a:spcAft>
              <a:buClrTx/>
              <a:buSzTx/>
              <a:buFontTx/>
              <a:buNone/>
              <a:tabLst/>
              <a:defRPr/>
            </a:pPr>
            <a:r>
              <a:rPr lang="en-US" b="1" dirty="0">
                <a:sym typeface="Wingdings" pitchFamily="2" charset="2"/>
              </a:rPr>
              <a:t> </a:t>
            </a:r>
            <a:r>
              <a:rPr lang="en-US" u="sng" dirty="0"/>
              <a:t>Behavioral</a:t>
            </a:r>
            <a:r>
              <a:rPr lang="en-US" u="sng" baseline="0" dirty="0"/>
              <a:t> dimensions</a:t>
            </a:r>
            <a:r>
              <a:rPr lang="en-US" u="none" baseline="0" dirty="0"/>
              <a:t> are often used by marketing managers to sort customers. We will explore these more in chapter 5 as we better understand consumer behavior. Some of these include needs, benefits sought or the purchase situation. For example, with respect to benefits sought, a care buyer could be looking for good gas mileage or the ability to seat 7 people. </a:t>
            </a:r>
            <a:endParaRPr lang="en-US" dirty="0"/>
          </a:p>
          <a:p>
            <a:pPr>
              <a:lnSpc>
                <a:spcPct val="90000"/>
              </a:lnSpc>
            </a:pPr>
            <a:endParaRPr lang="en-US" b="1" i="1" dirty="0"/>
          </a:p>
          <a:p>
            <a:pPr>
              <a:lnSpc>
                <a:spcPct val="90000"/>
              </a:lnSpc>
            </a:pPr>
            <a:r>
              <a:rPr lang="en-US" b="1" i="1" dirty="0"/>
              <a:t>Discussion Question: What benefits do consumers seek in purchasing and using toothpaste? How do these benefits affect segmentation among consumers of toothpaste?</a:t>
            </a:r>
          </a:p>
          <a:p>
            <a:pPr>
              <a:lnSpc>
                <a:spcPct val="90000"/>
              </a:lnSpc>
            </a:pPr>
            <a:endParaRPr lang="en-US" sz="1000" b="1" i="1" dirty="0"/>
          </a:p>
          <a:p>
            <a:pPr marL="171450" marR="0" indent="-171450" algn="l" defTabSz="914400" rtl="0" eaLnBrk="0" fontAlgn="base" latinLnBrk="0" hangingPunct="0">
              <a:lnSpc>
                <a:spcPct val="90000"/>
              </a:lnSpc>
              <a:spcBef>
                <a:spcPct val="30000"/>
              </a:spcBef>
              <a:spcAft>
                <a:spcPct val="0"/>
              </a:spcAft>
              <a:buClrTx/>
              <a:buSzTx/>
              <a:buFont typeface="Wingdings" charset="2"/>
              <a:buChar char="à"/>
              <a:tabLst/>
              <a:defRPr/>
            </a:pPr>
            <a:r>
              <a:rPr lang="en-US" sz="1000" u="sng" dirty="0"/>
              <a:t>Geographic </a:t>
            </a:r>
            <a:r>
              <a:rPr lang="en-US" sz="1000" u="sng" baseline="0" dirty="0"/>
              <a:t>dimensions</a:t>
            </a:r>
            <a:r>
              <a:rPr lang="en-US" sz="1000" u="none" baseline="0" dirty="0"/>
              <a:t> also help marketing man agers. For example, a country like the United States might be a separate segment or it might be combined into a “region” with Canada and Mexico. </a:t>
            </a:r>
          </a:p>
          <a:p>
            <a:pPr marL="171450" marR="0" indent="-171450" algn="l" defTabSz="914400" rtl="0" eaLnBrk="0" fontAlgn="base" latinLnBrk="0" hangingPunct="0">
              <a:lnSpc>
                <a:spcPct val="90000"/>
              </a:lnSpc>
              <a:spcBef>
                <a:spcPct val="30000"/>
              </a:spcBef>
              <a:spcAft>
                <a:spcPct val="0"/>
              </a:spcAft>
              <a:buClrTx/>
              <a:buSzTx/>
              <a:buFont typeface="Wingdings" charset="2"/>
              <a:buChar char="à"/>
              <a:tabLst/>
              <a:defRPr/>
            </a:pPr>
            <a:endParaRPr lang="en-US" sz="1000" u="none" baseline="0" dirty="0"/>
          </a:p>
          <a:p>
            <a:pPr marL="171450" marR="0" indent="-171450" algn="l" defTabSz="914400" rtl="0" eaLnBrk="0" fontAlgn="base" latinLnBrk="0" hangingPunct="0">
              <a:lnSpc>
                <a:spcPct val="90000"/>
              </a:lnSpc>
              <a:spcBef>
                <a:spcPct val="30000"/>
              </a:spcBef>
              <a:spcAft>
                <a:spcPct val="0"/>
              </a:spcAft>
              <a:buClrTx/>
              <a:buSzTx/>
              <a:buFont typeface="Wingdings" charset="2"/>
              <a:buChar char="à"/>
              <a:tabLst/>
              <a:defRPr/>
            </a:pPr>
            <a:r>
              <a:rPr lang="en-US" sz="1000" u="sng" baseline="0" dirty="0"/>
              <a:t>Demographic dimensions </a:t>
            </a:r>
            <a:r>
              <a:rPr lang="en-US" sz="1000" u="none" baseline="0" dirty="0"/>
              <a:t>can also be used. These include variables like customers’ income, age, marital status and more. </a:t>
            </a:r>
          </a:p>
          <a:p>
            <a:pPr marL="171450" marR="0" indent="-171450" algn="l" defTabSz="914400" rtl="0" eaLnBrk="0" fontAlgn="base" latinLnBrk="0" hangingPunct="0">
              <a:lnSpc>
                <a:spcPct val="90000"/>
              </a:lnSpc>
              <a:spcBef>
                <a:spcPct val="30000"/>
              </a:spcBef>
              <a:spcAft>
                <a:spcPct val="0"/>
              </a:spcAft>
              <a:buClrTx/>
              <a:buSzTx/>
              <a:buFont typeface="Wingdings" charset="2"/>
              <a:buChar char="à"/>
              <a:tabLst/>
              <a:defRPr/>
            </a:pPr>
            <a:endParaRPr lang="en-US" sz="1000" b="1" i="1" u="none" baseline="0" dirty="0"/>
          </a:p>
          <a:p>
            <a:pPr marL="0" marR="0" indent="0" algn="l" defTabSz="914400" rtl="0" eaLnBrk="0" fontAlgn="base" latinLnBrk="0" hangingPunct="0">
              <a:lnSpc>
                <a:spcPct val="90000"/>
              </a:lnSpc>
              <a:spcBef>
                <a:spcPct val="30000"/>
              </a:spcBef>
              <a:spcAft>
                <a:spcPct val="0"/>
              </a:spcAft>
              <a:buClrTx/>
              <a:buSzTx/>
              <a:buFontTx/>
              <a:buNone/>
              <a:tabLst/>
              <a:defRPr/>
            </a:pPr>
            <a:r>
              <a:rPr lang="en-US" sz="1000" b="1" i="1" dirty="0"/>
              <a:t>Discussion Question: Considering the demographic variables of age and education levels, can you provide examples of products or services that are targeted to college students</a:t>
            </a:r>
            <a:r>
              <a:rPr lang="en-US" sz="1000" b="0" i="0" dirty="0"/>
              <a:t>?</a:t>
            </a:r>
            <a:endParaRPr lang="en-US" sz="1000" dirty="0"/>
          </a:p>
          <a:p>
            <a:pPr marL="171450" marR="0" indent="-171450" algn="l" defTabSz="914400" rtl="0" eaLnBrk="0" fontAlgn="base" latinLnBrk="0" hangingPunct="0">
              <a:lnSpc>
                <a:spcPct val="90000"/>
              </a:lnSpc>
              <a:spcBef>
                <a:spcPct val="30000"/>
              </a:spcBef>
              <a:spcAft>
                <a:spcPct val="0"/>
              </a:spcAft>
              <a:buClrTx/>
              <a:buSzTx/>
              <a:buFont typeface="Wingdings" charset="2"/>
              <a:buChar char="à"/>
              <a:tabLst/>
              <a:defRPr/>
            </a:pPr>
            <a:endParaRPr lang="en-US" sz="1000" u="sng" dirty="0"/>
          </a:p>
          <a:p>
            <a:pPr>
              <a:lnSpc>
                <a:spcPct val="90000"/>
              </a:lnSpc>
            </a:pPr>
            <a:endParaRPr lang="en-US" sz="1000" dirty="0"/>
          </a:p>
        </p:txBody>
      </p:sp>
      <p:sp>
        <p:nvSpPr>
          <p:cNvPr id="69637"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p:txBody>
      </p:sp>
    </p:spTree>
    <p:extLst>
      <p:ext uri="{BB962C8B-B14F-4D97-AF65-F5344CB8AC3E}">
        <p14:creationId xmlns:p14="http://schemas.microsoft.com/office/powerpoint/2010/main" val="1169303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522288" y="549275"/>
            <a:ext cx="3216275" cy="2413000"/>
          </a:xfrm>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 </a:t>
            </a:r>
          </a:p>
          <a:p>
            <a:r>
              <a:rPr lang="en-US" b="1" dirty="0"/>
              <a:t>Answer: D</a:t>
            </a:r>
          </a:p>
          <a:p>
            <a:r>
              <a:rPr lang="en-US" b="1" dirty="0"/>
              <a:t>Feedback: </a:t>
            </a:r>
            <a:r>
              <a:rPr lang="en-US" dirty="0"/>
              <a:t>The pastor is segmenting potential church members based on physical location in proximity to the church. This proximity to the church is a geographic segmenting dimension; therefore, selection D is the best option.</a:t>
            </a:r>
          </a:p>
          <a:p>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p:txBody>
      </p:sp>
    </p:spTree>
    <p:extLst>
      <p:ext uri="{BB962C8B-B14F-4D97-AF65-F5344CB8AC3E}">
        <p14:creationId xmlns:p14="http://schemas.microsoft.com/office/powerpoint/2010/main" val="779306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22288" y="549275"/>
            <a:ext cx="3216275" cy="2413000"/>
          </a:xfrm>
          <a:ln/>
        </p:spPr>
      </p:sp>
      <p:sp>
        <p:nvSpPr>
          <p:cNvPr id="727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t>Summary Overview</a:t>
            </a:r>
          </a:p>
          <a:p>
            <a:pPr>
              <a:lnSpc>
                <a:spcPct val="90000"/>
              </a:lnSpc>
            </a:pPr>
            <a:r>
              <a:rPr lang="en-US" dirty="0"/>
              <a:t>There are many possible segmentation </a:t>
            </a:r>
            <a:r>
              <a:rPr lang="en-US" u="sng" dirty="0"/>
              <a:t>dimensions in the business or organizational market</a:t>
            </a:r>
            <a:r>
              <a:rPr lang="en-US" dirty="0"/>
              <a:t>. </a:t>
            </a:r>
          </a:p>
          <a:p>
            <a:pPr>
              <a:lnSpc>
                <a:spcPct val="90000"/>
              </a:lnSpc>
            </a:pPr>
            <a:endParaRPr lang="en-US" dirty="0"/>
          </a:p>
          <a:p>
            <a:pPr>
              <a:lnSpc>
                <a:spcPct val="90000"/>
              </a:lnSpc>
            </a:pPr>
            <a:r>
              <a:rPr lang="en-US" b="1" dirty="0"/>
              <a:t>Key Issues</a:t>
            </a:r>
          </a:p>
          <a:p>
            <a:pPr>
              <a:lnSpc>
                <a:spcPct val="90000"/>
              </a:lnSpc>
            </a:pPr>
            <a:r>
              <a:rPr lang="en-US" dirty="0"/>
              <a:t>Among these dimensions are: </a:t>
            </a:r>
          </a:p>
          <a:p>
            <a:pPr lvl="1">
              <a:lnSpc>
                <a:spcPct val="90000"/>
              </a:lnSpc>
            </a:pPr>
            <a:r>
              <a:rPr lang="en-US" b="1" dirty="0">
                <a:sym typeface="Wingdings" pitchFamily="2" charset="2"/>
              </a:rPr>
              <a:t> </a:t>
            </a:r>
            <a:r>
              <a:rPr lang="en-US" u="sng" dirty="0"/>
              <a:t>Kind of relationship between buyer and seller</a:t>
            </a:r>
            <a:r>
              <a:rPr lang="en-US" dirty="0"/>
              <a:t>—relationships might range from weak loyalty to strong loyalty.</a:t>
            </a:r>
          </a:p>
          <a:p>
            <a:pPr lvl="1">
              <a:lnSpc>
                <a:spcPct val="90000"/>
              </a:lnSpc>
            </a:pPr>
            <a:r>
              <a:rPr lang="en-US" b="1" dirty="0">
                <a:sym typeface="Wingdings" pitchFamily="2" charset="2"/>
              </a:rPr>
              <a:t> </a:t>
            </a:r>
            <a:r>
              <a:rPr lang="en-US" u="sng" dirty="0"/>
              <a:t>Type of customer</a:t>
            </a:r>
            <a:r>
              <a:rPr lang="en-US" dirty="0"/>
              <a:t>—customers may be segmented by whether they are service producers, a government agency, or a manufacturer.  </a:t>
            </a:r>
          </a:p>
          <a:p>
            <a:pPr marL="457200" marR="0" lvl="1" indent="0" algn="l" defTabSz="914400" rtl="0" eaLnBrk="0" fontAlgn="base" latinLnBrk="0" hangingPunct="0">
              <a:lnSpc>
                <a:spcPct val="90000"/>
              </a:lnSpc>
              <a:spcBef>
                <a:spcPct val="30000"/>
              </a:spcBef>
              <a:spcAft>
                <a:spcPct val="0"/>
              </a:spcAft>
              <a:buClrTx/>
              <a:buSzTx/>
              <a:buFontTx/>
              <a:buNone/>
              <a:tabLst/>
              <a:defRPr/>
            </a:pPr>
            <a:r>
              <a:rPr lang="en-US" b="1" dirty="0">
                <a:sym typeface="Wingdings" pitchFamily="2" charset="2"/>
              </a:rPr>
              <a:t> </a:t>
            </a:r>
            <a:r>
              <a:rPr lang="en-US" u="sng" dirty="0"/>
              <a:t>Geographic—</a:t>
            </a:r>
            <a:r>
              <a:rPr lang="en-US" dirty="0"/>
              <a:t>which includes the</a:t>
            </a:r>
            <a:r>
              <a:rPr lang="en-US" baseline="0" dirty="0"/>
              <a:t> r</a:t>
            </a:r>
            <a:r>
              <a:rPr lang="en-US" dirty="0"/>
              <a:t>egion of world, country, region within country, urban/rural.  </a:t>
            </a:r>
          </a:p>
          <a:p>
            <a:pPr lvl="1">
              <a:lnSpc>
                <a:spcPct val="90000"/>
              </a:lnSpc>
            </a:pPr>
            <a:r>
              <a:rPr lang="en-US" b="1" dirty="0">
                <a:sym typeface="Wingdings" pitchFamily="2" charset="2"/>
              </a:rPr>
              <a:t> </a:t>
            </a:r>
            <a:r>
              <a:rPr lang="en-US" u="sng" dirty="0"/>
              <a:t>Demographics variables--</a:t>
            </a:r>
            <a:r>
              <a:rPr lang="en-US" dirty="0"/>
              <a:t>which include</a:t>
            </a:r>
            <a:r>
              <a:rPr lang="en-US" baseline="0" dirty="0"/>
              <a:t> </a:t>
            </a:r>
            <a:r>
              <a:rPr lang="en-US" dirty="0"/>
              <a:t>size of the company or industry.  </a:t>
            </a:r>
          </a:p>
          <a:p>
            <a:pPr lvl="1">
              <a:lnSpc>
                <a:spcPct val="90000"/>
              </a:lnSpc>
            </a:pPr>
            <a:r>
              <a:rPr lang="en-US" b="1" dirty="0">
                <a:sym typeface="Wingdings" pitchFamily="2" charset="2"/>
              </a:rPr>
              <a:t> </a:t>
            </a:r>
            <a:r>
              <a:rPr lang="en-US" u="sng" dirty="0"/>
              <a:t>How the customer will use the product</a:t>
            </a:r>
            <a:r>
              <a:rPr lang="en-US" dirty="0"/>
              <a:t>—will the product be used in an installation, as a component or as a raw material?</a:t>
            </a:r>
          </a:p>
          <a:p>
            <a:pPr lvl="1">
              <a:lnSpc>
                <a:spcPct val="90000"/>
              </a:lnSpc>
            </a:pPr>
            <a:r>
              <a:rPr lang="en-US" b="1" dirty="0">
                <a:sym typeface="Wingdings" pitchFamily="2" charset="2"/>
              </a:rPr>
              <a:t> </a:t>
            </a:r>
            <a:r>
              <a:rPr lang="en-US" u="sng" dirty="0"/>
              <a:t>Type of buying situation</a:t>
            </a:r>
            <a:r>
              <a:rPr lang="en-US" dirty="0"/>
              <a:t>—some characteristics of  the buying situation might include the number of people involved in the purchase or whether the buying process is centralized or decentralized.  </a:t>
            </a:r>
          </a:p>
          <a:p>
            <a:pPr lvl="1">
              <a:lnSpc>
                <a:spcPct val="90000"/>
              </a:lnSpc>
            </a:pPr>
            <a:r>
              <a:rPr lang="en-US" b="1" dirty="0">
                <a:sym typeface="Wingdings" pitchFamily="2" charset="2"/>
              </a:rPr>
              <a:t> </a:t>
            </a:r>
            <a:r>
              <a:rPr lang="en-US" u="sng" dirty="0"/>
              <a:t>Purchasing methods--</a:t>
            </a:r>
            <a:r>
              <a:rPr lang="en-US" dirty="0"/>
              <a:t>refers to factors like whether the buyer uses bids, vendor analysis, e-commerce websites, or other methods of buying.  </a:t>
            </a:r>
          </a:p>
        </p:txBody>
      </p:sp>
      <p:sp>
        <p:nvSpPr>
          <p:cNvPr id="72709"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p:txBody>
      </p:sp>
    </p:spTree>
    <p:extLst>
      <p:ext uri="{BB962C8B-B14F-4D97-AF65-F5344CB8AC3E}">
        <p14:creationId xmlns:p14="http://schemas.microsoft.com/office/powerpoint/2010/main" val="767990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522288" y="549275"/>
            <a:ext cx="3216275" cy="2413000"/>
          </a:xfrm>
          <a:ln/>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Several factors affect the specificity and use of determining and qualifying dimensions in segmenting markets.</a:t>
            </a:r>
          </a:p>
          <a:p>
            <a:endParaRPr lang="en-US" dirty="0"/>
          </a:p>
          <a:p>
            <a:r>
              <a:rPr lang="en-US" b="1" dirty="0"/>
              <a:t>Key Issues</a:t>
            </a:r>
          </a:p>
          <a:p>
            <a:r>
              <a:rPr lang="en-US" b="1" dirty="0">
                <a:sym typeface="Wingdings" pitchFamily="2" charset="2"/>
              </a:rPr>
              <a:t> </a:t>
            </a:r>
            <a:r>
              <a:rPr lang="en-US" u="sng" dirty="0"/>
              <a:t>Determining dimensions may be very specific</a:t>
            </a:r>
            <a:r>
              <a:rPr lang="en-US" dirty="0"/>
              <a:t>, depending on whether the marketer is concerned with a general product type or a specific brand. </a:t>
            </a:r>
          </a:p>
          <a:p>
            <a:pPr>
              <a:buFontTx/>
              <a:buChar char="•"/>
            </a:pPr>
            <a:r>
              <a:rPr lang="en-US" u="sng" dirty="0"/>
              <a:t> Determining dimensions may change over time</a:t>
            </a:r>
            <a:r>
              <a:rPr lang="en-US" dirty="0"/>
              <a:t>, because needs may change or because competitors enter the market. </a:t>
            </a:r>
          </a:p>
          <a:p>
            <a:pPr>
              <a:buFontTx/>
              <a:buChar char="•"/>
            </a:pPr>
            <a:r>
              <a:rPr lang="en-US" u="sng" dirty="0"/>
              <a:t> Qualifying dimensions are important, too</a:t>
            </a:r>
            <a:r>
              <a:rPr lang="en-US" dirty="0"/>
              <a:t>, because they help identify the “core” features that must be offered to everyone in a product-market. </a:t>
            </a:r>
          </a:p>
          <a:p>
            <a:pPr>
              <a:buFontTx/>
              <a:buChar char="•"/>
            </a:pPr>
            <a:r>
              <a:rPr lang="en-US" dirty="0"/>
              <a:t> Within a broad product-market, </a:t>
            </a:r>
            <a:r>
              <a:rPr lang="en-US" u="sng" dirty="0"/>
              <a:t>there may also be different dimensions for different submarkets</a:t>
            </a:r>
            <a:r>
              <a:rPr lang="en-US" dirty="0"/>
              <a:t>.</a:t>
            </a:r>
          </a:p>
          <a:p>
            <a:pPr>
              <a:buFontTx/>
              <a:buChar char="•"/>
            </a:pPr>
            <a:endParaRPr lang="en-US" dirty="0"/>
          </a:p>
          <a:p>
            <a:r>
              <a:rPr lang="en-US" b="1" i="1" dirty="0"/>
              <a:t>Discussion Question: Think about the various submarkets of bicycle riders—exercisers, off-road adventurers, environmentalists, etc. Can you describe how the determining and qualifying dimensions differ from submarket to submarket?</a:t>
            </a:r>
          </a:p>
        </p:txBody>
      </p:sp>
      <p:sp>
        <p:nvSpPr>
          <p:cNvPr id="76805" name="Text Box 4"/>
          <p:cNvSpPr txBox="1">
            <a:spLocks noChangeArrowheads="1"/>
          </p:cNvSpPr>
          <p:nvPr/>
        </p:nvSpPr>
        <p:spPr bwMode="auto">
          <a:xfrm>
            <a:off x="4389438" y="401638"/>
            <a:ext cx="2441575" cy="205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solidFill>
                <a:srgbClr val="000000"/>
              </a:solidFill>
            </a:endParaRPr>
          </a:p>
          <a:p>
            <a:pPr algn="l" eaLnBrk="1" hangingPunct="1">
              <a:spcBef>
                <a:spcPct val="50000"/>
              </a:spcBef>
            </a:pPr>
            <a:endParaRPr lang="en-US" sz="1500" dirty="0">
              <a:solidFill>
                <a:srgbClr val="000000"/>
              </a:solidFill>
            </a:endParaRPr>
          </a:p>
          <a:p>
            <a:pPr algn="l"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1157506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522288" y="549275"/>
            <a:ext cx="3216275" cy="2413000"/>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t>Text</a:t>
            </a:r>
            <a:r>
              <a:rPr lang="en-US" b="1" baseline="0" dirty="0"/>
              <a:t> Caption: </a:t>
            </a:r>
            <a:r>
              <a:rPr lang="en-US" dirty="0"/>
              <a:t>People who are out in the sun should protect their skin. This safety need is a qualifying dimension of consumers in the market for sunscreen products. However, parents may especially seek Banana Boat Baby and Kids Sunblock Lotion and Baby Sprays because they are easy on kids’ eyes and don’t cause tearing. For these parents this is a determining need. </a:t>
            </a:r>
            <a:endParaRPr lang="en-US" b="1" baseline="0" dirty="0"/>
          </a:p>
          <a:p>
            <a:pPr>
              <a:lnSpc>
                <a:spcPct val="90000"/>
              </a:lnSpc>
            </a:pPr>
            <a:endParaRPr lang="en-US" b="1" baseline="0" dirty="0"/>
          </a:p>
          <a:p>
            <a:pPr>
              <a:lnSpc>
                <a:spcPct val="90000"/>
              </a:lnSpc>
            </a:pPr>
            <a:r>
              <a:rPr lang="en-US" b="1" dirty="0"/>
              <a:t>Summary Overview</a:t>
            </a:r>
          </a:p>
          <a:p>
            <a:r>
              <a:rPr lang="en-US" dirty="0">
                <a:solidFill>
                  <a:srgbClr val="000000"/>
                </a:solidFill>
              </a:rPr>
              <a:t>This ad from </a:t>
            </a:r>
            <a:r>
              <a:rPr lang="en-US" sz="1200" kern="1200" dirty="0">
                <a:solidFill>
                  <a:schemeClr val="tx1"/>
                </a:solidFill>
                <a:latin typeface="Arial" charset="0"/>
                <a:ea typeface="+mn-ea"/>
                <a:cs typeface="Arial" charset="0"/>
              </a:rPr>
              <a:t>Sun Pharmaceuticals</a:t>
            </a:r>
            <a:r>
              <a:rPr lang="en-US" dirty="0">
                <a:solidFill>
                  <a:srgbClr val="000000"/>
                </a:solidFill>
              </a:rPr>
              <a:t> incorporates segmenting dimensions in marketing tactics. </a:t>
            </a:r>
          </a:p>
          <a:p>
            <a:endParaRPr lang="en-US" dirty="0">
              <a:solidFill>
                <a:srgbClr val="000000"/>
              </a:solidFill>
            </a:endParaRPr>
          </a:p>
          <a:p>
            <a:r>
              <a:rPr lang="en-US" b="1" dirty="0">
                <a:solidFill>
                  <a:srgbClr val="000000"/>
                </a:solidFill>
              </a:rPr>
              <a:t>Key Issue</a:t>
            </a:r>
          </a:p>
          <a:p>
            <a:pPr>
              <a:buFontTx/>
              <a:buChar char="•"/>
            </a:pPr>
            <a:r>
              <a:rPr lang="en-US" dirty="0">
                <a:solidFill>
                  <a:srgbClr val="000000"/>
                </a:solidFill>
              </a:rPr>
              <a:t> This ad is an example of targeting a particular </a:t>
            </a:r>
            <a:r>
              <a:rPr lang="en-US" u="sng" dirty="0">
                <a:solidFill>
                  <a:srgbClr val="000000"/>
                </a:solidFill>
              </a:rPr>
              <a:t>type of customer</a:t>
            </a:r>
            <a:r>
              <a:rPr lang="en-US" dirty="0">
                <a:solidFill>
                  <a:srgbClr val="000000"/>
                </a:solidFill>
              </a:rPr>
              <a:t>—parent</a:t>
            </a:r>
            <a:r>
              <a:rPr lang="en-US" baseline="0" dirty="0">
                <a:solidFill>
                  <a:srgbClr val="000000"/>
                </a:solidFill>
              </a:rPr>
              <a:t>s buying sunblock specifically for their children’s use</a:t>
            </a:r>
            <a:r>
              <a:rPr lang="en-US" dirty="0">
                <a:solidFill>
                  <a:srgbClr val="000000"/>
                </a:solidFill>
              </a:rPr>
              <a:t>.   </a:t>
            </a:r>
          </a:p>
        </p:txBody>
      </p:sp>
    </p:spTree>
    <p:extLst>
      <p:ext uri="{BB962C8B-B14F-4D97-AF65-F5344CB8AC3E}">
        <p14:creationId xmlns:p14="http://schemas.microsoft.com/office/powerpoint/2010/main" val="284364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Summary Overview</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i="1" kern="1200" dirty="0">
                <a:solidFill>
                  <a:schemeClr val="tx1"/>
                </a:solidFill>
                <a:latin typeface="Arial" charset="0"/>
                <a:ea typeface="+mn-ea"/>
                <a:cs typeface="Arial" charset="0"/>
              </a:rPr>
              <a:t>Buyer personas—</a:t>
            </a:r>
            <a:r>
              <a:rPr lang="en-US" sz="1200" kern="1200" dirty="0">
                <a:solidFill>
                  <a:schemeClr val="tx1"/>
                </a:solidFill>
                <a:latin typeface="Arial" charset="0"/>
                <a:ea typeface="+mn-ea"/>
                <a:cs typeface="Arial" charset="0"/>
              </a:rPr>
              <a:t>fictional depictions of customers illustrative of each target segment.</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kern="1200" dirty="0">
              <a:solidFill>
                <a:schemeClr val="tx1"/>
              </a:solidFill>
              <a:latin typeface="Arial" charset="0"/>
              <a:ea typeface="+mn-ea"/>
              <a:cs typeface="Arial"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0" i="0" kern="1200" dirty="0">
                <a:solidFill>
                  <a:schemeClr val="tx1"/>
                </a:solidFill>
                <a:effectLst/>
                <a:latin typeface="Arial" charset="0"/>
                <a:ea typeface="+mn-ea"/>
                <a:cs typeface="Arial" charset="0"/>
              </a:rPr>
              <a:t>A buyer persona emerges from customer research, usually personal interviews with several members of the target market segment.</a:t>
            </a:r>
          </a:p>
          <a:p>
            <a:pPr marR="0" algn="l" defTabSz="914400" rtl="0" eaLnBrk="0" fontAlgn="base" latinLnBrk="0" hangingPunct="0">
              <a:lnSpc>
                <a:spcPct val="100000"/>
              </a:lnSpc>
              <a:spcBef>
                <a:spcPct val="30000"/>
              </a:spcBef>
              <a:spcAft>
                <a:spcPct val="0"/>
              </a:spcAft>
              <a:buClrTx/>
              <a:buSzTx/>
              <a:tabLst/>
              <a:defRPr/>
            </a:pPr>
            <a:endParaRPr lang="en-US" sz="1200" kern="1200" dirty="0">
              <a:solidFill>
                <a:schemeClr val="tx1"/>
              </a:solidFill>
              <a:latin typeface="Arial" charset="0"/>
              <a:ea typeface="+mn-ea"/>
              <a:cs typeface="Arial" charset="0"/>
            </a:endParaRPr>
          </a:p>
          <a:p>
            <a:r>
              <a:rPr lang="en-US" b="1" i="1" dirty="0"/>
              <a:t>Discussion question: How would this description help Specialized Bicycles develop a marketing strategy to approach “Sam”—and other “</a:t>
            </a:r>
            <a:r>
              <a:rPr lang="en-US" b="1" i="1" dirty="0" err="1"/>
              <a:t>Sams</a:t>
            </a:r>
            <a:r>
              <a:rPr lang="en-US" b="1" i="1" dirty="0"/>
              <a:t>”?</a:t>
            </a:r>
          </a:p>
        </p:txBody>
      </p:sp>
    </p:spTree>
    <p:extLst>
      <p:ext uri="{BB962C8B-B14F-4D97-AF65-F5344CB8AC3E}">
        <p14:creationId xmlns:p14="http://schemas.microsoft.com/office/powerpoint/2010/main" val="1051277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522288" y="549275"/>
            <a:ext cx="3216275" cy="2413000"/>
          </a:xfrm>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 </a:t>
            </a:r>
          </a:p>
          <a:p>
            <a:r>
              <a:rPr lang="en-US" b="1" dirty="0"/>
              <a:t>Answer: B</a:t>
            </a:r>
          </a:p>
          <a:p>
            <a:r>
              <a:rPr lang="en-US" b="1" dirty="0"/>
              <a:t>Feedback: </a:t>
            </a:r>
            <a:r>
              <a:rPr lang="en-US" dirty="0"/>
              <a:t>Qualifying dimensions are those relevant to including a customer type in a product-market. In the above question, after the mothe</a:t>
            </a:r>
            <a:r>
              <a:rPr lang="en-US" baseline="0" dirty="0"/>
              <a:t>r </a:t>
            </a:r>
            <a:r>
              <a:rPr lang="en-US" dirty="0"/>
              <a:t>narrowed her search to within two miles from Disney World, the qualifying dimension was a hotel offering suites. After she selected hotels offering suites, she made her decision based on the availability of the complementary breakfast. The breakfast offering is a determining dimension. It was the one that actually affected the customer’s purchase (reservation) of a specific product (hotel) in a product-market. Therefore, selection B is the best option.</a:t>
            </a:r>
          </a:p>
          <a:p>
            <a:pPr eaLnBrk="1" hangingPunct="1"/>
            <a:endParaRPr lang="en-US" dirty="0"/>
          </a:p>
          <a:p>
            <a:pPr eaLnBrk="1" hangingPunct="1"/>
            <a:endParaRPr lang="en-US" dirty="0"/>
          </a:p>
        </p:txBody>
      </p:sp>
    </p:spTree>
    <p:extLst>
      <p:ext uri="{BB962C8B-B14F-4D97-AF65-F5344CB8AC3E}">
        <p14:creationId xmlns:p14="http://schemas.microsoft.com/office/powerpoint/2010/main" val="1007794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22288" y="549275"/>
            <a:ext cx="3216275" cy="2413000"/>
          </a:xfrm>
          <a:ln/>
        </p:spPr>
      </p:sp>
      <p:sp>
        <p:nvSpPr>
          <p:cNvPr id="757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To select the important segmenting dimensions, think about two different types of dimensions: qualifying and determining.  </a:t>
            </a:r>
          </a:p>
          <a:p>
            <a:endParaRPr lang="en-US" dirty="0">
              <a:solidFill>
                <a:srgbClr val="000000"/>
              </a:solidFill>
            </a:endParaRPr>
          </a:p>
          <a:p>
            <a:r>
              <a:rPr lang="en-US" b="1" dirty="0">
                <a:solidFill>
                  <a:srgbClr val="000000"/>
                </a:solidFill>
              </a:rPr>
              <a:t>Key Issues</a:t>
            </a:r>
            <a:endParaRPr lang="en-US" dirty="0">
              <a:solidFill>
                <a:srgbClr val="000000"/>
              </a:solidFill>
            </a:endParaRPr>
          </a:p>
          <a:p>
            <a:pPr>
              <a:buFontTx/>
              <a:buChar char="•"/>
            </a:pPr>
            <a:r>
              <a:rPr lang="en-US" u="sng" dirty="0">
                <a:solidFill>
                  <a:srgbClr val="000000"/>
                </a:solidFill>
              </a:rPr>
              <a:t> Qualifying dimensions</a:t>
            </a:r>
            <a:r>
              <a:rPr lang="en-US" dirty="0">
                <a:solidFill>
                  <a:srgbClr val="000000"/>
                </a:solidFill>
              </a:rPr>
              <a:t> are those relevant to including a customer type in a product-market. </a:t>
            </a:r>
          </a:p>
          <a:p>
            <a:pPr lvl="2">
              <a:buFontTx/>
              <a:buChar char="•"/>
            </a:pPr>
            <a:r>
              <a:rPr lang="en-US" dirty="0">
                <a:solidFill>
                  <a:srgbClr val="000000"/>
                </a:solidFill>
              </a:rPr>
              <a:t> Help identify the “core features” that must be offered to everyone in a product-market.</a:t>
            </a:r>
          </a:p>
          <a:p>
            <a:r>
              <a:rPr lang="en-US" b="1" dirty="0">
                <a:sym typeface="Wingdings" pitchFamily="2" charset="2"/>
              </a:rPr>
              <a:t> </a:t>
            </a:r>
            <a:r>
              <a:rPr lang="en-US" u="sng" dirty="0">
                <a:solidFill>
                  <a:srgbClr val="000000"/>
                </a:solidFill>
              </a:rPr>
              <a:t>Determining dimensions</a:t>
            </a:r>
            <a:r>
              <a:rPr lang="en-US" dirty="0">
                <a:solidFill>
                  <a:srgbClr val="000000"/>
                </a:solidFill>
              </a:rPr>
              <a:t> are those that actually affect the customer’s purchase of a specific product or brand in a product-market. </a:t>
            </a:r>
          </a:p>
          <a:p>
            <a:pPr lvl="2">
              <a:buFontTx/>
              <a:buChar char="•"/>
            </a:pPr>
            <a:r>
              <a:rPr lang="en-US" dirty="0">
                <a:solidFill>
                  <a:srgbClr val="000000"/>
                </a:solidFill>
              </a:rPr>
              <a:t> Can be further segmented into groups.</a:t>
            </a:r>
          </a:p>
          <a:p>
            <a:pPr lvl="2"/>
            <a:endParaRPr lang="en-US" b="1" u="sng" dirty="0">
              <a:solidFill>
                <a:srgbClr val="000000"/>
              </a:solidFill>
            </a:endParaRPr>
          </a:p>
          <a:p>
            <a:r>
              <a:rPr lang="en-US" b="1" i="1" dirty="0">
                <a:solidFill>
                  <a:srgbClr val="000000"/>
                </a:solidFill>
              </a:rPr>
              <a:t>Discussion Question: Can you describe a qualifying dimension and a determining dimension that help to define a product-market?</a:t>
            </a:r>
          </a:p>
        </p:txBody>
      </p:sp>
      <p:sp>
        <p:nvSpPr>
          <p:cNvPr id="75781"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b="1" dirty="0"/>
          </a:p>
        </p:txBody>
      </p:sp>
    </p:spTree>
    <p:extLst>
      <p:ext uri="{BB962C8B-B14F-4D97-AF65-F5344CB8AC3E}">
        <p14:creationId xmlns:p14="http://schemas.microsoft.com/office/powerpoint/2010/main" val="942969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522288" y="549275"/>
            <a:ext cx="3216275" cy="2413000"/>
          </a:xfrm>
          <a:ln/>
        </p:spPr>
      </p:sp>
      <p:sp>
        <p:nvSpPr>
          <p:cNvPr id="7782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Along with the segmenting dimensions, there are other considerations for marketers in market segmentation.</a:t>
            </a:r>
          </a:p>
          <a:p>
            <a:endParaRPr lang="en-US" dirty="0"/>
          </a:p>
          <a:p>
            <a:r>
              <a:rPr lang="en-US" b="1" dirty="0"/>
              <a:t>Key Issues</a:t>
            </a:r>
          </a:p>
          <a:p>
            <a:r>
              <a:rPr lang="en-US" u="sng" dirty="0">
                <a:solidFill>
                  <a:srgbClr val="000000"/>
                </a:solidFill>
              </a:rPr>
              <a:t>Ethical issues</a:t>
            </a:r>
            <a:r>
              <a:rPr lang="en-US" dirty="0">
                <a:solidFill>
                  <a:srgbClr val="000000"/>
                </a:solidFill>
              </a:rPr>
              <a:t>: some critics argue that target marketing: </a:t>
            </a:r>
          </a:p>
          <a:p>
            <a:pPr lvl="1">
              <a:buFontTx/>
              <a:buChar char="•"/>
            </a:pPr>
            <a:r>
              <a:rPr lang="en-US" dirty="0">
                <a:solidFill>
                  <a:srgbClr val="000000"/>
                </a:solidFill>
              </a:rPr>
              <a:t> exploits consumers; </a:t>
            </a:r>
          </a:p>
          <a:p>
            <a:pPr lvl="1">
              <a:buFontTx/>
              <a:buChar char="•"/>
            </a:pPr>
            <a:r>
              <a:rPr lang="en-US" dirty="0">
                <a:solidFill>
                  <a:srgbClr val="000000"/>
                </a:solidFill>
              </a:rPr>
              <a:t> makes them want things they don’t need; and </a:t>
            </a:r>
          </a:p>
          <a:p>
            <a:pPr lvl="1">
              <a:buFontTx/>
              <a:buChar char="•"/>
            </a:pPr>
            <a:r>
              <a:rPr lang="en-US" dirty="0">
                <a:solidFill>
                  <a:srgbClr val="000000"/>
                </a:solidFill>
              </a:rPr>
              <a:t> may even cause physical, emotional, or financial harm. </a:t>
            </a:r>
          </a:p>
          <a:p>
            <a:pPr lvl="1">
              <a:buFontTx/>
              <a:buChar char="•"/>
            </a:pPr>
            <a:endParaRPr lang="en-US" b="1" dirty="0">
              <a:solidFill>
                <a:srgbClr val="000000"/>
              </a:solidFill>
            </a:endParaRPr>
          </a:p>
          <a:p>
            <a:r>
              <a:rPr lang="en-US" b="1" i="1" dirty="0">
                <a:solidFill>
                  <a:srgbClr val="000000"/>
                </a:solidFill>
              </a:rPr>
              <a:t>Discussion Question: What types of companies are criticized the most for exploiting particular target markets?</a:t>
            </a:r>
          </a:p>
          <a:p>
            <a:endParaRPr lang="en-US" dirty="0">
              <a:solidFill>
                <a:srgbClr val="000000"/>
              </a:solidFill>
            </a:endParaRPr>
          </a:p>
          <a:p>
            <a:pPr>
              <a:buFontTx/>
              <a:buChar char="•"/>
            </a:pPr>
            <a:r>
              <a:rPr lang="en-US" u="sng" dirty="0">
                <a:solidFill>
                  <a:srgbClr val="000000"/>
                </a:solidFill>
              </a:rPr>
              <a:t> Success in international marketing requires even more segmenting</a:t>
            </a:r>
            <a:r>
              <a:rPr lang="en-US" dirty="0">
                <a:solidFill>
                  <a:srgbClr val="000000"/>
                </a:solidFill>
              </a:rPr>
              <a:t>, because there are so many countries, languages, and unique cultures. </a:t>
            </a:r>
          </a:p>
          <a:p>
            <a:pPr>
              <a:buFontTx/>
              <a:buChar char="•"/>
            </a:pPr>
            <a:r>
              <a:rPr lang="en-US" dirty="0">
                <a:solidFill>
                  <a:srgbClr val="000000"/>
                </a:solidFill>
              </a:rPr>
              <a:t> S</a:t>
            </a:r>
            <a:r>
              <a:rPr lang="en-US" u="sng" dirty="0">
                <a:solidFill>
                  <a:srgbClr val="000000"/>
                </a:solidFill>
              </a:rPr>
              <a:t>egmenting international markets adds just one step</a:t>
            </a:r>
            <a:r>
              <a:rPr lang="en-US" dirty="0">
                <a:solidFill>
                  <a:srgbClr val="000000"/>
                </a:solidFill>
              </a:rPr>
              <a:t> to the whole process of segmentation. Marketers must first segment by country or region, and then proceed with the same basic segmentation approaches already discussed.</a:t>
            </a:r>
          </a:p>
        </p:txBody>
      </p:sp>
      <p:sp>
        <p:nvSpPr>
          <p:cNvPr id="77829"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p:txBody>
      </p:sp>
    </p:spTree>
    <p:extLst>
      <p:ext uri="{BB962C8B-B14F-4D97-AF65-F5344CB8AC3E}">
        <p14:creationId xmlns:p14="http://schemas.microsoft.com/office/powerpoint/2010/main" val="1421433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522288" y="549275"/>
            <a:ext cx="3216275" cy="2413000"/>
          </a:xfrm>
          <a:ln/>
        </p:spPr>
      </p:sp>
      <p:sp>
        <p:nvSpPr>
          <p:cNvPr id="8089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Computer-aided methods afford marketers additional help in segmenting markets. The ability of the computer to record, sort, recombine, and analyze a great many variables relating to consumer behavior at the same time allows marketers to develop much more sophisticated market segments.</a:t>
            </a:r>
          </a:p>
          <a:p>
            <a:endParaRPr lang="en-US" dirty="0">
              <a:solidFill>
                <a:srgbClr val="000000"/>
              </a:solidFill>
            </a:endParaRPr>
          </a:p>
          <a:p>
            <a:r>
              <a:rPr lang="en-US" b="1" dirty="0">
                <a:solidFill>
                  <a:srgbClr val="000000"/>
                </a:solidFill>
              </a:rPr>
              <a:t>Key Issues</a:t>
            </a:r>
          </a:p>
          <a:p>
            <a:r>
              <a:rPr lang="en-US" dirty="0">
                <a:solidFill>
                  <a:srgbClr val="000000"/>
                </a:solidFill>
              </a:rPr>
              <a:t>Among the techniques are as follows:</a:t>
            </a:r>
          </a:p>
          <a:p>
            <a:pPr>
              <a:buFontTx/>
              <a:buChar char="•"/>
            </a:pPr>
            <a:r>
              <a:rPr lang="en-US" u="sng" dirty="0">
                <a:solidFill>
                  <a:srgbClr val="000000"/>
                </a:solidFill>
              </a:rPr>
              <a:t> Clustering techniques</a:t>
            </a:r>
            <a:r>
              <a:rPr lang="en-US" dirty="0">
                <a:solidFill>
                  <a:srgbClr val="000000"/>
                </a:solidFill>
              </a:rPr>
              <a:t>: try to find similar patterns within sets of data. </a:t>
            </a:r>
          </a:p>
          <a:p>
            <a:pPr>
              <a:buFontTx/>
              <a:buChar char="•"/>
            </a:pPr>
            <a:r>
              <a:rPr lang="en-US" u="sng" dirty="0">
                <a:solidFill>
                  <a:srgbClr val="000000"/>
                </a:solidFill>
              </a:rPr>
              <a:t> Customer relationship management</a:t>
            </a:r>
            <a:r>
              <a:rPr lang="en-US" dirty="0">
                <a:solidFill>
                  <a:srgbClr val="000000"/>
                </a:solidFill>
              </a:rPr>
              <a:t> (CRM): </a:t>
            </a:r>
          </a:p>
          <a:p>
            <a:pPr lvl="1">
              <a:buFontTx/>
              <a:buChar char="•"/>
            </a:pPr>
            <a:r>
              <a:rPr lang="en-US" dirty="0">
                <a:solidFill>
                  <a:srgbClr val="000000"/>
                </a:solidFill>
              </a:rPr>
              <a:t> Sophisticated modeling techniques can predict the types of products or services an individual customer might want, based on the information stored in the database. </a:t>
            </a:r>
          </a:p>
          <a:p>
            <a:pPr lvl="1">
              <a:buFontTx/>
              <a:buChar char="•"/>
            </a:pPr>
            <a:r>
              <a:rPr lang="en-US" dirty="0">
                <a:solidFill>
                  <a:srgbClr val="000000"/>
                </a:solidFill>
              </a:rPr>
              <a:t> Anticipation of emerging needs helps a marketer maintain long-term relationships with customers.</a:t>
            </a:r>
          </a:p>
        </p:txBody>
      </p:sp>
      <p:sp>
        <p:nvSpPr>
          <p:cNvPr id="80901"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p:txBody>
      </p:sp>
    </p:spTree>
    <p:extLst>
      <p:ext uri="{BB962C8B-B14F-4D97-AF65-F5344CB8AC3E}">
        <p14:creationId xmlns:p14="http://schemas.microsoft.com/office/powerpoint/2010/main" val="910808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Rot="1" noChangeAspect="1" noChangeArrowheads="1" noTextEdit="1"/>
          </p:cNvSpPr>
          <p:nvPr>
            <p:ph type="sldImg"/>
          </p:nvPr>
        </p:nvSpPr>
        <p:spPr>
          <a:xfrm>
            <a:off x="522288" y="549275"/>
            <a:ext cx="3216275" cy="2413000"/>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p>
          <a:p>
            <a:r>
              <a:rPr lang="en-US" dirty="0">
                <a:solidFill>
                  <a:srgbClr val="000000"/>
                </a:solidFill>
                <a:latin typeface="Arial" pitchFamily="34" charset="0"/>
                <a:cs typeface="Arial" pitchFamily="34" charset="0"/>
              </a:rPr>
              <a:t>Marketers can </a:t>
            </a:r>
            <a:r>
              <a:rPr lang="en-US" u="sng" dirty="0">
                <a:solidFill>
                  <a:srgbClr val="000000"/>
                </a:solidFill>
                <a:latin typeface="Arial" pitchFamily="34" charset="0"/>
                <a:cs typeface="Arial" pitchFamily="34" charset="0"/>
              </a:rPr>
              <a:t>differentiate the marketing mix</a:t>
            </a:r>
            <a:r>
              <a:rPr lang="en-US" dirty="0">
                <a:solidFill>
                  <a:srgbClr val="000000"/>
                </a:solidFill>
                <a:latin typeface="Arial" pitchFamily="34" charset="0"/>
                <a:cs typeface="Arial" pitchFamily="34" charset="0"/>
              </a:rPr>
              <a:t> in order to meet customer needs better than competitors and therefore build a competitive advantage.</a:t>
            </a:r>
            <a:r>
              <a:rPr lang="en-US" dirty="0">
                <a:latin typeface="Arial" pitchFamily="34" charset="0"/>
                <a:cs typeface="Arial" pitchFamily="34" charset="0"/>
              </a:rPr>
              <a:t> </a:t>
            </a:r>
          </a:p>
          <a:p>
            <a:endParaRPr lang="en-US" dirty="0">
              <a:latin typeface="Arial" pitchFamily="34" charset="0"/>
              <a:cs typeface="Arial" pitchFamily="34" charset="0"/>
            </a:endParaRPr>
          </a:p>
          <a:p>
            <a:r>
              <a:rPr lang="en-US" b="1" dirty="0">
                <a:latin typeface="Arial" pitchFamily="34" charset="0"/>
                <a:cs typeface="Arial" pitchFamily="34" charset="0"/>
              </a:rPr>
              <a:t>Key Issues</a:t>
            </a:r>
          </a:p>
          <a:p>
            <a:r>
              <a:rPr lang="en-US" u="sng" dirty="0">
                <a:solidFill>
                  <a:srgbClr val="000000"/>
                </a:solidFill>
                <a:latin typeface="Arial" pitchFamily="34" charset="0"/>
                <a:cs typeface="Arial" pitchFamily="34" charset="0"/>
              </a:rPr>
              <a:t>Differentiation</a:t>
            </a:r>
            <a:r>
              <a:rPr lang="en-US" dirty="0">
                <a:solidFill>
                  <a:srgbClr val="000000"/>
                </a:solidFill>
                <a:latin typeface="Arial" pitchFamily="34" charset="0"/>
                <a:cs typeface="Arial" pitchFamily="34" charset="0"/>
              </a:rPr>
              <a:t>: </a:t>
            </a:r>
          </a:p>
          <a:p>
            <a:pPr marL="742950" lvl="1" indent="-285750">
              <a:buFontTx/>
              <a:buChar char="•"/>
            </a:pPr>
            <a:r>
              <a:rPr lang="en-US" dirty="0">
                <a:solidFill>
                  <a:srgbClr val="000000"/>
                </a:solidFill>
                <a:latin typeface="Arial" pitchFamily="34" charset="0"/>
                <a:cs typeface="Arial" pitchFamily="34" charset="0"/>
              </a:rPr>
              <a:t>How the marketer tries to distinguish her or his offering in the marketplace—how it is set apart from the competition. </a:t>
            </a:r>
          </a:p>
          <a:p>
            <a:pPr marL="742950" lvl="1" indent="-285750">
              <a:buFontTx/>
              <a:buChar char="•"/>
            </a:pPr>
            <a:r>
              <a:rPr lang="en-US" dirty="0">
                <a:solidFill>
                  <a:srgbClr val="000000"/>
                </a:solidFill>
                <a:latin typeface="Arial" pitchFamily="34" charset="0"/>
                <a:cs typeface="Arial" pitchFamily="34" charset="0"/>
              </a:rPr>
              <a:t>What really matters is that the consumer perceives the marketer’s product to be different. </a:t>
            </a:r>
            <a:endParaRPr lang="en-US" u="sng" dirty="0">
              <a:solidFill>
                <a:srgbClr val="000000"/>
              </a:solidFill>
              <a:latin typeface="Arial" pitchFamily="34" charset="0"/>
              <a:cs typeface="Arial" pitchFamily="34" charset="0"/>
            </a:endParaRPr>
          </a:p>
          <a:p>
            <a:r>
              <a:rPr lang="en-US" u="sng" dirty="0">
                <a:solidFill>
                  <a:srgbClr val="000000"/>
                </a:solidFill>
                <a:latin typeface="Arial" pitchFamily="34" charset="0"/>
                <a:cs typeface="Arial" pitchFamily="34" charset="0"/>
              </a:rPr>
              <a:t>Positioning</a:t>
            </a:r>
            <a:r>
              <a:rPr lang="en-US" dirty="0">
                <a:solidFill>
                  <a:srgbClr val="000000"/>
                </a:solidFill>
                <a:latin typeface="Arial" pitchFamily="34" charset="0"/>
                <a:cs typeface="Arial" pitchFamily="34" charset="0"/>
              </a:rPr>
              <a:t>: </a:t>
            </a:r>
          </a:p>
          <a:p>
            <a:pPr marL="742950" lvl="1" indent="-285750">
              <a:buFontTx/>
              <a:buChar char="•"/>
            </a:pPr>
            <a:r>
              <a:rPr lang="en-US" dirty="0">
                <a:solidFill>
                  <a:srgbClr val="000000"/>
                </a:solidFill>
                <a:latin typeface="Arial" pitchFamily="34" charset="0"/>
                <a:cs typeface="Arial" pitchFamily="34" charset="0"/>
              </a:rPr>
              <a:t>How customers think about proposed and/or present brands in a market.  </a:t>
            </a:r>
          </a:p>
          <a:p>
            <a:pPr marL="742950" lvl="1" indent="-285750">
              <a:buFontTx/>
              <a:buChar char="•"/>
            </a:pPr>
            <a:r>
              <a:rPr lang="en-US" dirty="0">
                <a:solidFill>
                  <a:srgbClr val="000000"/>
                </a:solidFill>
                <a:latin typeface="Arial" pitchFamily="34" charset="0"/>
                <a:cs typeface="Arial" pitchFamily="34" charset="0"/>
              </a:rPr>
              <a:t>Marketing research techniques are designed to collect information about consumer perceptions and determine differences among competing products in the mind of the consumer. </a:t>
            </a:r>
          </a:p>
          <a:p>
            <a:endParaRPr lang="en-US" dirty="0">
              <a:latin typeface="Arial" pitchFamily="34" charset="0"/>
              <a:cs typeface="Arial" pitchFamily="34" charset="0"/>
            </a:endParaRPr>
          </a:p>
          <a:p>
            <a:r>
              <a:rPr lang="en-US" dirty="0">
                <a:latin typeface="Arial" pitchFamily="34" charset="0"/>
                <a:cs typeface="Arial" pitchFamily="34" charset="0"/>
              </a:rPr>
              <a:t>Firms often use promotion to help “position” how a marketing mix meets target customers’ specific needs.  </a:t>
            </a:r>
          </a:p>
        </p:txBody>
      </p:sp>
    </p:spTree>
    <p:extLst>
      <p:ext uri="{BB962C8B-B14F-4D97-AF65-F5344CB8AC3E}">
        <p14:creationId xmlns:p14="http://schemas.microsoft.com/office/powerpoint/2010/main" val="1538698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522288" y="549275"/>
            <a:ext cx="3216275" cy="2413000"/>
          </a:xfrm>
          <a:ln/>
        </p:spPr>
      </p:sp>
      <p:sp>
        <p:nvSpPr>
          <p:cNvPr id="839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solidFill>
                  <a:srgbClr val="000000"/>
                </a:solidFill>
              </a:rPr>
              <a:t>Summary Overview</a:t>
            </a:r>
          </a:p>
          <a:p>
            <a:pPr>
              <a:lnSpc>
                <a:spcPct val="90000"/>
              </a:lnSpc>
            </a:pPr>
            <a:r>
              <a:rPr lang="en-US" dirty="0"/>
              <a:t>This diagram shows the output of a computer program that does positioning analysis. </a:t>
            </a:r>
          </a:p>
          <a:p>
            <a:pPr>
              <a:lnSpc>
                <a:spcPct val="90000"/>
              </a:lnSpc>
            </a:pPr>
            <a:endParaRPr lang="en-US" dirty="0"/>
          </a:p>
          <a:p>
            <a:pPr>
              <a:lnSpc>
                <a:spcPct val="90000"/>
              </a:lnSpc>
            </a:pPr>
            <a:r>
              <a:rPr lang="en-US" b="1" dirty="0"/>
              <a:t>Key Issues</a:t>
            </a:r>
          </a:p>
          <a:p>
            <a:pPr>
              <a:lnSpc>
                <a:spcPct val="90000"/>
              </a:lnSpc>
            </a:pPr>
            <a:r>
              <a:rPr lang="en-US" dirty="0"/>
              <a:t>Two attributes of soap that account for the greatest difference in consumer perceptions: </a:t>
            </a:r>
          </a:p>
          <a:p>
            <a:pPr lvl="1">
              <a:lnSpc>
                <a:spcPct val="90000"/>
              </a:lnSpc>
            </a:pPr>
            <a:r>
              <a:rPr lang="en-US" b="1" dirty="0">
                <a:sym typeface="Wingdings" pitchFamily="2" charset="2"/>
              </a:rPr>
              <a:t> </a:t>
            </a:r>
            <a:r>
              <a:rPr lang="en-US" dirty="0"/>
              <a:t>degree to which the soap is a deodorant soap.</a:t>
            </a:r>
          </a:p>
          <a:p>
            <a:pPr lvl="1">
              <a:lnSpc>
                <a:spcPct val="90000"/>
              </a:lnSpc>
            </a:pPr>
            <a:r>
              <a:rPr lang="en-US" b="1" dirty="0">
                <a:sym typeface="Wingdings" pitchFamily="2" charset="2"/>
              </a:rPr>
              <a:t> </a:t>
            </a:r>
            <a:r>
              <a:rPr lang="en-US" dirty="0"/>
              <a:t>degree to which the soap is a moisturizing soap. </a:t>
            </a:r>
          </a:p>
          <a:p>
            <a:pPr>
              <a:lnSpc>
                <a:spcPct val="90000"/>
              </a:lnSpc>
            </a:pPr>
            <a:r>
              <a:rPr lang="en-US" b="1" dirty="0">
                <a:sym typeface="Wingdings" pitchFamily="2" charset="2"/>
              </a:rPr>
              <a:t> </a:t>
            </a:r>
            <a:r>
              <a:rPr lang="en-US" dirty="0"/>
              <a:t>The closer that any two dots are to each other, the more similar those brands are in the minds of consumers. </a:t>
            </a:r>
          </a:p>
          <a:p>
            <a:pPr marL="171450" indent="-171450">
              <a:lnSpc>
                <a:spcPct val="90000"/>
              </a:lnSpc>
              <a:buFont typeface="Wingdings"/>
              <a:buChar char="à"/>
            </a:pPr>
            <a:r>
              <a:rPr lang="en-US" u="sng" dirty="0"/>
              <a:t>Each segment may have its own preferences</a:t>
            </a:r>
            <a:r>
              <a:rPr lang="en-US" dirty="0"/>
              <a:t>. </a:t>
            </a:r>
          </a:p>
          <a:p>
            <a:pPr>
              <a:lnSpc>
                <a:spcPct val="90000"/>
              </a:lnSpc>
            </a:pPr>
            <a:r>
              <a:rPr lang="en-US" dirty="0"/>
              <a:t>    (The circles refer to the size of market attracted to a combination of attributes.) </a:t>
            </a:r>
          </a:p>
          <a:p>
            <a:pPr>
              <a:lnSpc>
                <a:spcPct val="90000"/>
              </a:lnSpc>
            </a:pPr>
            <a:endParaRPr lang="en-US" dirty="0"/>
          </a:p>
          <a:p>
            <a:pPr>
              <a:lnSpc>
                <a:spcPct val="90000"/>
              </a:lnSpc>
            </a:pPr>
            <a:r>
              <a:rPr lang="en-US" b="1" i="1" dirty="0"/>
              <a:t>Discussion Question: What is the largest segment in the diagram? What brands serve that segment best?</a:t>
            </a:r>
          </a:p>
          <a:p>
            <a:pPr>
              <a:lnSpc>
                <a:spcPct val="90000"/>
              </a:lnSpc>
            </a:pPr>
            <a:endParaRPr lang="en-US" b="1" dirty="0"/>
          </a:p>
          <a:p>
            <a:pPr>
              <a:lnSpc>
                <a:spcPct val="90000"/>
              </a:lnSpc>
              <a:buFont typeface="Wingdings" pitchFamily="2" charset="2"/>
              <a:buNone/>
            </a:pPr>
            <a:r>
              <a:rPr lang="en-US" dirty="0"/>
              <a:t>Positioning may also lead to </a:t>
            </a:r>
            <a:r>
              <a:rPr lang="en-US" u="sng" dirty="0"/>
              <a:t>combining instead of segmenting</a:t>
            </a:r>
            <a:r>
              <a:rPr lang="en-US" dirty="0"/>
              <a:t>, if a firm can successfully appeal to several segments with the same product.</a:t>
            </a:r>
          </a:p>
          <a:p>
            <a:pPr>
              <a:lnSpc>
                <a:spcPct val="90000"/>
              </a:lnSpc>
            </a:pPr>
            <a:r>
              <a:rPr lang="en-US" dirty="0"/>
              <a:t>Therefore, positioning studies can be part of a broader analysis because they:</a:t>
            </a:r>
          </a:p>
          <a:p>
            <a:pPr>
              <a:lnSpc>
                <a:spcPct val="90000"/>
              </a:lnSpc>
              <a:buFontTx/>
              <a:buChar char="•"/>
            </a:pPr>
            <a:r>
              <a:rPr lang="en-US" dirty="0"/>
              <a:t> identify important attributes of the product offerings in a market; </a:t>
            </a:r>
          </a:p>
          <a:p>
            <a:pPr>
              <a:lnSpc>
                <a:spcPct val="90000"/>
              </a:lnSpc>
              <a:buFontTx/>
              <a:buChar char="•"/>
            </a:pPr>
            <a:r>
              <a:rPr lang="en-US" dirty="0"/>
              <a:t> identify what offerings are likely to appeal to segments; and</a:t>
            </a:r>
          </a:p>
          <a:p>
            <a:pPr>
              <a:lnSpc>
                <a:spcPct val="90000"/>
              </a:lnSpc>
              <a:buFontTx/>
              <a:buChar char="•"/>
            </a:pPr>
            <a:r>
              <a:rPr lang="en-US" dirty="0"/>
              <a:t> provide a basis for changing the marketing mix, should a marketer decide to reposition a product.</a:t>
            </a:r>
          </a:p>
          <a:p>
            <a:pPr>
              <a:lnSpc>
                <a:spcPct val="90000"/>
              </a:lnSpc>
            </a:pPr>
            <a:endParaRPr lang="en-US" sz="1000" dirty="0"/>
          </a:p>
        </p:txBody>
      </p:sp>
      <p:sp>
        <p:nvSpPr>
          <p:cNvPr id="83973" name="Text Box 4"/>
          <p:cNvSpPr txBox="1">
            <a:spLocks noChangeArrowheads="1"/>
          </p:cNvSpPr>
          <p:nvPr/>
        </p:nvSpPr>
        <p:spPr bwMode="auto">
          <a:xfrm>
            <a:off x="4389438" y="401638"/>
            <a:ext cx="2441575" cy="1367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dirty="0"/>
          </a:p>
        </p:txBody>
      </p:sp>
    </p:spTree>
    <p:extLst>
      <p:ext uri="{BB962C8B-B14F-4D97-AF65-F5344CB8AC3E}">
        <p14:creationId xmlns:p14="http://schemas.microsoft.com/office/powerpoint/2010/main" val="13849513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825500" y="685800"/>
            <a:ext cx="2540000" cy="1905000"/>
          </a:xfrm>
          <a:ln/>
        </p:spPr>
      </p:sp>
      <p:sp>
        <p:nvSpPr>
          <p:cNvPr id="849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solidFill>
                  <a:srgbClr val="000000"/>
                </a:solidFill>
              </a:rPr>
              <a:t>Summary Overview</a:t>
            </a:r>
          </a:p>
          <a:p>
            <a:pPr>
              <a:lnSpc>
                <a:spcPct val="90000"/>
              </a:lnSpc>
            </a:pPr>
            <a:r>
              <a:rPr lang="en-US" dirty="0"/>
              <a:t>The positioning statement provides marketing managers with a strategic direction. Here is a template and example application.  </a:t>
            </a:r>
          </a:p>
          <a:p>
            <a:pPr>
              <a:lnSpc>
                <a:spcPct val="90000"/>
              </a:lnSpc>
            </a:pPr>
            <a:endParaRPr lang="en-US" dirty="0"/>
          </a:p>
          <a:p>
            <a:pPr>
              <a:lnSpc>
                <a:spcPct val="90000"/>
              </a:lnSpc>
            </a:pPr>
            <a:r>
              <a:rPr lang="en-US" b="1" dirty="0"/>
              <a:t>Key Issues</a:t>
            </a:r>
          </a:p>
          <a:p>
            <a:pPr>
              <a:lnSpc>
                <a:spcPct val="90000"/>
              </a:lnSpc>
            </a:pPr>
            <a:r>
              <a:rPr lang="en-US" dirty="0"/>
              <a:t>Marketing managers often develop a positioning statement to concisely identify the firm’s target market, product type, points of differentiation, and the main reasons a customer should buy a product.</a:t>
            </a:r>
          </a:p>
        </p:txBody>
      </p:sp>
    </p:spTree>
    <p:extLst>
      <p:ext uri="{BB962C8B-B14F-4D97-AF65-F5344CB8AC3E}">
        <p14:creationId xmlns:p14="http://schemas.microsoft.com/office/powerpoint/2010/main" val="61739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xfrm>
            <a:off x="825500" y="685800"/>
            <a:ext cx="2540000" cy="1905000"/>
          </a:xfrm>
          <a:ln/>
        </p:spPr>
      </p:sp>
      <p:sp>
        <p:nvSpPr>
          <p:cNvPr id="3" name="Notes Placeholder 2"/>
          <p:cNvSpPr>
            <a:spLocks noGrp="1"/>
          </p:cNvSpPr>
          <p:nvPr>
            <p:ph type="body" idx="1"/>
          </p:nvPr>
        </p:nvSpPr>
        <p:spPr/>
        <p:txBody>
          <a:bodyPr/>
          <a:lstStyle/>
          <a:p>
            <a:pPr>
              <a:lnSpc>
                <a:spcPct val="90000"/>
              </a:lnSpc>
              <a:defRPr/>
            </a:pPr>
            <a:r>
              <a:rPr lang="en-US" b="1" dirty="0">
                <a:solidFill>
                  <a:srgbClr val="000000"/>
                </a:solidFill>
                <a:latin typeface="Arial" pitchFamily="34" charset="0"/>
                <a:cs typeface="Arial" pitchFamily="34" charset="0"/>
              </a:rPr>
              <a:t>Summary Overview</a:t>
            </a:r>
          </a:p>
          <a:p>
            <a:pPr>
              <a:lnSpc>
                <a:spcPct val="90000"/>
              </a:lnSpc>
              <a:defRPr/>
            </a:pPr>
            <a:r>
              <a:rPr lang="en-US" dirty="0">
                <a:latin typeface="Arial" pitchFamily="34" charset="0"/>
                <a:cs typeface="Arial" pitchFamily="34" charset="0"/>
              </a:rPr>
              <a:t>The positioning statement provides marketing managers with a strategic direction. Here is a template and example application.  </a:t>
            </a:r>
          </a:p>
          <a:p>
            <a:pPr marL="0" marR="0" lvl="0" indent="0" algn="l" defTabSz="914400" rtl="0" eaLnBrk="0" fontAlgn="base" latinLnBrk="0" hangingPunct="0">
              <a:lnSpc>
                <a:spcPct val="9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Arial" charset="0"/>
              </a:rPr>
              <a:t>Its definition = concisely identifies the firm’s desired target market, product type, primary benefit or point of differentiation, and the main reasons a buyer should believe the firm’s claims.</a:t>
            </a:r>
          </a:p>
          <a:p>
            <a:pPr>
              <a:lnSpc>
                <a:spcPct val="90000"/>
              </a:lnSpc>
              <a:defRPr/>
            </a:pPr>
            <a:endParaRPr lang="en-US" dirty="0">
              <a:latin typeface="Arial" pitchFamily="34" charset="0"/>
              <a:cs typeface="Arial" pitchFamily="34" charset="0"/>
            </a:endParaRPr>
          </a:p>
          <a:p>
            <a:pPr>
              <a:lnSpc>
                <a:spcPct val="90000"/>
              </a:lnSpc>
              <a:defRPr/>
            </a:pPr>
            <a:r>
              <a:rPr lang="en-US" b="1" dirty="0">
                <a:latin typeface="Arial" pitchFamily="34" charset="0"/>
                <a:cs typeface="Arial" pitchFamily="34" charset="0"/>
              </a:rPr>
              <a:t>Key Issues</a:t>
            </a:r>
          </a:p>
          <a:p>
            <a:pPr>
              <a:lnSpc>
                <a:spcPct val="90000"/>
              </a:lnSpc>
              <a:defRPr/>
            </a:pPr>
            <a:r>
              <a:rPr lang="en-US" dirty="0">
                <a:sym typeface="Wingdings" pitchFamily="2" charset="2"/>
              </a:rPr>
              <a:t>Let’s look at an example for Mountain Dew.  </a:t>
            </a:r>
            <a:endParaRPr lang="en-US" dirty="0">
              <a:latin typeface="Arial" pitchFamily="34" charset="0"/>
              <a:cs typeface="Arial" pitchFamily="34" charset="0"/>
            </a:endParaRPr>
          </a:p>
          <a:p>
            <a:pPr marL="171450" indent="-171450">
              <a:lnSpc>
                <a:spcPct val="90000"/>
              </a:lnSpc>
              <a:buFont typeface="Wingdings" pitchFamily="2" charset="2"/>
              <a:buChar char="à"/>
              <a:defRPr/>
            </a:pPr>
            <a:r>
              <a:rPr lang="en-US" dirty="0">
                <a:sym typeface="Wingdings" pitchFamily="2" charset="2"/>
              </a:rPr>
              <a:t>The brand’s target market is </a:t>
            </a:r>
            <a:r>
              <a:rPr lang="en-US" baseline="0" dirty="0">
                <a:sym typeface="Wingdings" pitchFamily="2" charset="2"/>
              </a:rPr>
              <a:t>young adult males who identify with “</a:t>
            </a:r>
            <a:r>
              <a:rPr lang="en-US" dirty="0"/>
              <a:t>excitement, adventure, and fun</a:t>
            </a:r>
            <a:r>
              <a:rPr lang="en-US" dirty="0">
                <a:sym typeface="Wingdings" pitchFamily="2" charset="2"/>
              </a:rPr>
              <a:t>.”  </a:t>
            </a:r>
          </a:p>
          <a:p>
            <a:pPr marL="171450" indent="-171450">
              <a:lnSpc>
                <a:spcPct val="90000"/>
              </a:lnSpc>
              <a:buFont typeface="Wingdings" pitchFamily="2" charset="2"/>
              <a:buChar char="à"/>
              <a:defRPr/>
            </a:pPr>
            <a:r>
              <a:rPr lang="en-US" dirty="0">
                <a:sym typeface="Wingdings" pitchFamily="2" charset="2"/>
              </a:rPr>
              <a:t>This might differ from </a:t>
            </a:r>
            <a:r>
              <a:rPr lang="en-US" baseline="0" dirty="0">
                <a:sym typeface="Wingdings" pitchFamily="2" charset="2"/>
              </a:rPr>
              <a:t>a market segment that is older and more health-conscious</a:t>
            </a:r>
            <a:r>
              <a:rPr lang="en-US" dirty="0">
                <a:sym typeface="Wingdings" pitchFamily="2" charset="2"/>
              </a:rPr>
              <a:t>.</a:t>
            </a:r>
          </a:p>
          <a:p>
            <a:pPr marL="171450" indent="-171450">
              <a:lnSpc>
                <a:spcPct val="90000"/>
              </a:lnSpc>
              <a:buFont typeface="Wingdings" pitchFamily="2" charset="2"/>
              <a:buChar char="à"/>
              <a:defRPr/>
            </a:pPr>
            <a:r>
              <a:rPr lang="en-US" dirty="0">
                <a:sym typeface="Wingdings" pitchFamily="2" charset="2"/>
              </a:rPr>
              <a:t>Branding and marketing would almost</a:t>
            </a:r>
            <a:r>
              <a:rPr lang="en-US" baseline="0" dirty="0">
                <a:sym typeface="Wingdings" pitchFamily="2" charset="2"/>
              </a:rPr>
              <a:t> certainly avoid serious or conservative themes.</a:t>
            </a:r>
          </a:p>
          <a:p>
            <a:pPr marL="171450" indent="-171450">
              <a:lnSpc>
                <a:spcPct val="90000"/>
              </a:lnSpc>
              <a:buFont typeface="Wingdings" pitchFamily="2" charset="2"/>
              <a:buChar char="à"/>
              <a:defRPr/>
            </a:pPr>
            <a:r>
              <a:rPr lang="en-US" baseline="0" dirty="0">
                <a:sym typeface="Wingdings" pitchFamily="2" charset="2"/>
              </a:rPr>
              <a:t>Product logos, ad typeface choices, and sponsorships would reflect the same “</a:t>
            </a:r>
            <a:r>
              <a:rPr lang="en-US" dirty="0"/>
              <a:t>excitement, adventure, and fun” theme.</a:t>
            </a:r>
            <a:endParaRPr lang="en-US" dirty="0">
              <a:sym typeface="Wingdings" pitchFamily="2" charset="2"/>
            </a:endParaRPr>
          </a:p>
          <a:p>
            <a:pPr marL="171450" indent="-171450">
              <a:lnSpc>
                <a:spcPct val="90000"/>
              </a:lnSpc>
              <a:buFont typeface="Wingdings" pitchFamily="2" charset="2"/>
              <a:buChar char="à"/>
              <a:defRPr/>
            </a:pPr>
            <a:endParaRPr lang="en-US" dirty="0">
              <a:sym typeface="Wingdings" pitchFamily="2" charset="2"/>
            </a:endParaRPr>
          </a:p>
          <a:p>
            <a:pPr>
              <a:lnSpc>
                <a:spcPct val="90000"/>
              </a:lnSpc>
              <a:buFont typeface="Wingdings" pitchFamily="2" charset="2"/>
              <a:buNone/>
              <a:defRPr/>
            </a:pPr>
            <a:r>
              <a:rPr lang="en-US" b="1" i="1" dirty="0">
                <a:sym typeface="Wingdings" pitchFamily="2" charset="2"/>
              </a:rPr>
              <a:t>Discussion question: How did marketing managers for</a:t>
            </a:r>
            <a:r>
              <a:rPr lang="en-US" b="1" i="1" baseline="0" dirty="0">
                <a:sym typeface="Wingdings" pitchFamily="2" charset="2"/>
              </a:rPr>
              <a:t> Mountain Dew </a:t>
            </a:r>
            <a:r>
              <a:rPr lang="en-US" b="1" i="1" dirty="0">
                <a:sym typeface="Wingdings" pitchFamily="2" charset="2"/>
              </a:rPr>
              <a:t>decide on this positioning statement? [Probably through market research with the target market.]</a:t>
            </a:r>
          </a:p>
          <a:p>
            <a:pPr>
              <a:lnSpc>
                <a:spcPct val="90000"/>
              </a:lnSpc>
              <a:buFont typeface="Wingdings" pitchFamily="2" charset="2"/>
              <a:buNone/>
              <a:defRPr/>
            </a:pPr>
            <a:endParaRPr lang="en-US" b="1" i="1" dirty="0">
              <a:sym typeface="Wingdings" pitchFamily="2" charset="2"/>
            </a:endParaRPr>
          </a:p>
          <a:p>
            <a:pPr>
              <a:lnSpc>
                <a:spcPct val="90000"/>
              </a:lnSpc>
              <a:buFont typeface="Wingdings" pitchFamily="2" charset="2"/>
              <a:buNone/>
              <a:defRPr/>
            </a:pPr>
            <a:r>
              <a:rPr lang="en-US" b="1" i="1" dirty="0">
                <a:sym typeface="Wingdings" pitchFamily="2" charset="2"/>
              </a:rPr>
              <a:t>Discussion question: Given this positioning statement, how could Mountain Dew promote its</a:t>
            </a:r>
            <a:r>
              <a:rPr lang="en-US" b="1" i="1" baseline="0" dirty="0">
                <a:sym typeface="Wingdings" pitchFamily="2" charset="2"/>
              </a:rPr>
              <a:t> drinks</a:t>
            </a:r>
            <a:r>
              <a:rPr lang="en-US" b="1" i="1" dirty="0">
                <a:sym typeface="Wingdings" pitchFamily="2" charset="2"/>
              </a:rPr>
              <a:t>? [Perhaps with ads showing</a:t>
            </a:r>
            <a:r>
              <a:rPr lang="en-US" b="1" i="1" baseline="0" dirty="0">
                <a:sym typeface="Wingdings" pitchFamily="2" charset="2"/>
              </a:rPr>
              <a:t> their target demographic engaging in “extreme sports” or sponsoring events such as the X Games.]</a:t>
            </a:r>
            <a:endParaRPr lang="en-US" b="1" i="1" dirty="0"/>
          </a:p>
        </p:txBody>
      </p:sp>
    </p:spTree>
    <p:extLst>
      <p:ext uri="{BB962C8B-B14F-4D97-AF65-F5344CB8AC3E}">
        <p14:creationId xmlns:p14="http://schemas.microsoft.com/office/powerpoint/2010/main" val="1262735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p:cNvSpPr>
            <a:spLocks noGrp="1" noRot="1" noChangeAspect="1" noChangeArrowheads="1" noTextEdit="1"/>
          </p:cNvSpPr>
          <p:nvPr>
            <p:ph type="sldImg"/>
          </p:nvPr>
        </p:nvSpPr>
        <p:spPr>
          <a:xfrm>
            <a:off x="522288" y="549275"/>
            <a:ext cx="3216275" cy="2413000"/>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Using the classic Three Bears fairy tale, HUMMER is conveying the new H3's place in the Hummer family. The H3 is positioned as an alternative in the midsize segment, vs the H1 and the H2. </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20995606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noRot="1" noChangeAspect="1" noChangeArrowheads="1" noTextEdit="1"/>
          </p:cNvSpPr>
          <p:nvPr>
            <p:ph type="sldImg"/>
          </p:nvPr>
        </p:nvSpPr>
        <p:spPr>
          <a:xfrm>
            <a:off x="522288" y="549275"/>
            <a:ext cx="3216275" cy="2413000"/>
          </a:xfrm>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E</a:t>
            </a:r>
          </a:p>
          <a:p>
            <a:r>
              <a:rPr lang="en-US" b="1" dirty="0"/>
              <a:t>Feedback: </a:t>
            </a:r>
            <a:r>
              <a:rPr lang="en-US" dirty="0"/>
              <a:t>Perceptual mapping graphically displays consumer views on competing products based on two product features. It is a tool that can help managers understand how customers see their market. Positioning analysis of this sort focuses on specific products and features. Thus a manager might need to cast a wider net and evaluate customer-related dimensions before moving forward. In the above question, selection E is the best option because all of the scenarios presented could be reasonable courses of action—all resulting with a perceptual map such as the one described in the question.</a:t>
            </a:r>
          </a:p>
        </p:txBody>
      </p:sp>
    </p:spTree>
    <p:extLst>
      <p:ext uri="{BB962C8B-B14F-4D97-AF65-F5344CB8AC3E}">
        <p14:creationId xmlns:p14="http://schemas.microsoft.com/office/powerpoint/2010/main" val="11885160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xfrm>
            <a:off x="522288" y="549275"/>
            <a:ext cx="3216275" cy="2413000"/>
          </a:xfrm>
          <a:ln/>
        </p:spPr>
      </p:sp>
      <p:sp>
        <p:nvSpPr>
          <p:cNvPr id="901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000" b="1" dirty="0"/>
              <a:t>Summary Overview</a:t>
            </a:r>
          </a:p>
          <a:p>
            <a:r>
              <a:rPr lang="en-US" sz="1000" dirty="0"/>
              <a:t>These are key terms you should be familiar with based upon the material in this presentation.</a:t>
            </a:r>
          </a:p>
          <a:p>
            <a:r>
              <a:rPr lang="en-US" sz="1000" b="1" dirty="0"/>
              <a:t>Key Issues</a:t>
            </a:r>
            <a:r>
              <a:rPr lang="en-US" sz="1000" b="1" u="sng" dirty="0"/>
              <a:t> </a:t>
            </a:r>
          </a:p>
          <a:p>
            <a:r>
              <a:rPr lang="en-US" sz="1000" u="sng" dirty="0"/>
              <a:t>Market</a:t>
            </a:r>
            <a:r>
              <a:rPr lang="en-US" sz="1000" dirty="0"/>
              <a:t>: a group of potential customers with similar needs who are willing to exchange something of value with sellers offering various goods and/or services—that is, ways of satisfying those needs.</a:t>
            </a:r>
          </a:p>
          <a:p>
            <a:r>
              <a:rPr lang="en-US" sz="1000" u="sng" dirty="0"/>
              <a:t>Generic market</a:t>
            </a:r>
            <a:r>
              <a:rPr lang="en-US" sz="1000" dirty="0"/>
              <a:t>: a market with </a:t>
            </a:r>
            <a:r>
              <a:rPr lang="en-US" sz="1000" i="1" dirty="0"/>
              <a:t>broadly</a:t>
            </a:r>
            <a:r>
              <a:rPr lang="en-US" sz="1000" dirty="0"/>
              <a:t> similar needs—and sellers offering various and </a:t>
            </a:r>
            <a:r>
              <a:rPr lang="en-US" sz="1000" i="1" dirty="0"/>
              <a:t>often diverse</a:t>
            </a:r>
            <a:r>
              <a:rPr lang="en-US" sz="1000" dirty="0"/>
              <a:t> ways of satisfying those needs.</a:t>
            </a:r>
          </a:p>
          <a:p>
            <a:r>
              <a:rPr lang="en-US" sz="1000" u="sng" dirty="0"/>
              <a:t>Product-market</a:t>
            </a:r>
            <a:r>
              <a:rPr lang="en-US" sz="1000" dirty="0"/>
              <a:t>: a market with </a:t>
            </a:r>
            <a:r>
              <a:rPr lang="en-US" sz="1000" i="1" dirty="0"/>
              <a:t>very</a:t>
            </a:r>
            <a:r>
              <a:rPr lang="en-US" sz="1000" dirty="0"/>
              <a:t> similar needs—and sellers offering various </a:t>
            </a:r>
            <a:r>
              <a:rPr lang="en-US" sz="1000" i="1" dirty="0"/>
              <a:t>close substitute</a:t>
            </a:r>
            <a:r>
              <a:rPr lang="en-US" sz="1000" dirty="0"/>
              <a:t> ways of satisfying those needs.</a:t>
            </a:r>
          </a:p>
          <a:p>
            <a:r>
              <a:rPr lang="en-US" sz="1000" u="sng" dirty="0"/>
              <a:t>Market segmentation</a:t>
            </a:r>
            <a:r>
              <a:rPr lang="en-US" sz="1000" dirty="0"/>
              <a:t>: a two-step process of: (1) </a:t>
            </a:r>
            <a:r>
              <a:rPr lang="en-US" sz="1000" i="1" dirty="0"/>
              <a:t>naming</a:t>
            </a:r>
            <a:r>
              <a:rPr lang="en-US" sz="1000" dirty="0"/>
              <a:t> broad product-markets and (2) </a:t>
            </a:r>
            <a:r>
              <a:rPr lang="en-US" sz="1000" i="1" dirty="0"/>
              <a:t>segmenting</a:t>
            </a:r>
            <a:r>
              <a:rPr lang="en-US" sz="1000" dirty="0"/>
              <a:t> these broad product-markets in order to select target markets and develop suitable marketing mixes.</a:t>
            </a:r>
          </a:p>
          <a:p>
            <a:r>
              <a:rPr lang="en-US" sz="1000" u="sng" dirty="0"/>
              <a:t>Segmenting</a:t>
            </a:r>
            <a:r>
              <a:rPr lang="en-US" sz="1000" dirty="0"/>
              <a:t>: an aggregating process that clusters people with similar needs into a market segment.</a:t>
            </a:r>
          </a:p>
          <a:p>
            <a:r>
              <a:rPr lang="en-US" sz="1000" u="sng" dirty="0"/>
              <a:t>Market segment</a:t>
            </a:r>
            <a:r>
              <a:rPr lang="en-US" sz="1000" dirty="0"/>
              <a:t>: a relatively homogeneous group of customers who will respond to a marketing mix in a similar way.</a:t>
            </a:r>
          </a:p>
          <a:p>
            <a:r>
              <a:rPr lang="en-US" sz="1000" u="sng" dirty="0"/>
              <a:t>Single target market approach</a:t>
            </a:r>
            <a:r>
              <a:rPr lang="en-US" sz="1000" dirty="0"/>
              <a:t>: segmenting the market and picking one of the homogeneous segments as the firm's target market.</a:t>
            </a:r>
          </a:p>
          <a:p>
            <a:r>
              <a:rPr lang="en-US" sz="1000" u="sng" dirty="0"/>
              <a:t>Multiple target market approach</a:t>
            </a:r>
            <a:r>
              <a:rPr lang="en-US" sz="1000" dirty="0"/>
              <a:t>: segmenting the market and choosing two or more segments, then treating each as a separate target market needing a different marketing mix.</a:t>
            </a:r>
          </a:p>
          <a:p>
            <a:r>
              <a:rPr lang="en-US" sz="1000" u="sng" dirty="0"/>
              <a:t>Combined target market approach</a:t>
            </a:r>
            <a:r>
              <a:rPr lang="en-US" sz="1000" dirty="0"/>
              <a:t>: combining two or more submarkets into one larger target market as a basis for one strategy.</a:t>
            </a:r>
          </a:p>
          <a:p>
            <a:r>
              <a:rPr lang="en-US" sz="1000" u="sng" dirty="0"/>
              <a:t>Combiners</a:t>
            </a:r>
            <a:r>
              <a:rPr lang="en-US" sz="1000" dirty="0"/>
              <a:t>: firms that try to increase the size of their target markets by combining two or more segments.</a:t>
            </a:r>
          </a:p>
          <a:p>
            <a:r>
              <a:rPr lang="en-US" sz="1000" u="sng" dirty="0"/>
              <a:t>Segmenters</a:t>
            </a:r>
            <a:r>
              <a:rPr lang="en-US" sz="1000" dirty="0"/>
              <a:t>: aim at one or more homogeneous segments and try to develop a different marketing mix for each segment.</a:t>
            </a:r>
          </a:p>
          <a:p>
            <a:r>
              <a:rPr lang="en-US" sz="1000" u="sng" dirty="0"/>
              <a:t>Qualifying dimensions</a:t>
            </a:r>
            <a:r>
              <a:rPr lang="en-US" sz="1000" dirty="0"/>
              <a:t>: the dimensions that are relevant to including a customer-type in a product-market.</a:t>
            </a:r>
          </a:p>
          <a:p>
            <a:r>
              <a:rPr lang="en-US" sz="1000" u="sng" dirty="0"/>
              <a:t>Determining dimensions</a:t>
            </a:r>
            <a:r>
              <a:rPr lang="en-US" sz="1000" dirty="0"/>
              <a:t>: the dimensions that actually affect the customer's purchase of a </a:t>
            </a:r>
            <a:r>
              <a:rPr lang="en-US" sz="1000" i="1" dirty="0"/>
              <a:t>specific</a:t>
            </a:r>
            <a:r>
              <a:rPr lang="en-US" sz="1000" dirty="0"/>
              <a:t> product or brand in a </a:t>
            </a:r>
            <a:r>
              <a:rPr lang="en-US" sz="1000" i="1" dirty="0"/>
              <a:t>product-market</a:t>
            </a:r>
            <a:r>
              <a:rPr lang="en-US" sz="1000" dirty="0"/>
              <a:t>.</a:t>
            </a:r>
          </a:p>
          <a:p>
            <a:r>
              <a:rPr lang="en-US" sz="1000" u="sng" dirty="0"/>
              <a:t>Clustering techniques</a:t>
            </a:r>
            <a:r>
              <a:rPr lang="en-US" sz="1000" dirty="0"/>
              <a:t>: approaches used to try to find similar patterns within sets of data.</a:t>
            </a:r>
          </a:p>
          <a:p>
            <a:r>
              <a:rPr lang="en-US" sz="1000" u="sng" dirty="0"/>
              <a:t>Customer relationship management (CRM</a:t>
            </a:r>
            <a:r>
              <a:rPr lang="en-US" sz="1000" dirty="0"/>
              <a:t>): an approach in which a seller fine-tunes the marketing effort with information from a customer database.</a:t>
            </a:r>
          </a:p>
          <a:p>
            <a:r>
              <a:rPr lang="en-US" sz="1000" u="sng" dirty="0"/>
              <a:t>Positioning</a:t>
            </a:r>
            <a:r>
              <a:rPr lang="en-US" sz="1000" dirty="0"/>
              <a:t>: an approach that refers to how customers think about proposed and/or present brands in a market.</a:t>
            </a:r>
          </a:p>
          <a:p>
            <a:pPr>
              <a:lnSpc>
                <a:spcPct val="80000"/>
              </a:lnSpc>
            </a:pPr>
            <a:endParaRPr lang="en-US" sz="800" dirty="0"/>
          </a:p>
        </p:txBody>
      </p:sp>
      <p:sp>
        <p:nvSpPr>
          <p:cNvPr id="90117" name="Text Box 3"/>
          <p:cNvSpPr txBox="1">
            <a:spLocks noChangeArrowheads="1"/>
          </p:cNvSpPr>
          <p:nvPr/>
        </p:nvSpPr>
        <p:spPr bwMode="auto">
          <a:xfrm>
            <a:off x="4389438" y="401638"/>
            <a:ext cx="24415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t>This slide refers to boldfaced terms appearing in Chapter 4.</a:t>
            </a:r>
          </a:p>
        </p:txBody>
      </p:sp>
    </p:spTree>
    <p:extLst>
      <p:ext uri="{BB962C8B-B14F-4D97-AF65-F5344CB8AC3E}">
        <p14:creationId xmlns:p14="http://schemas.microsoft.com/office/powerpoint/2010/main" val="3841408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8.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hyperlink" Target="http://www.viddler.com/embed/9e9c77c1/?f=1&amp;autoplay=0&amp;player=simple&amp;&amp;disablebranding=0"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3.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2.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6.xml"/><Relationship Id="rId5" Type="http://schemas.openxmlformats.org/officeDocument/2006/relationships/image" Target="../media/image16.jpeg"/><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3" Type="http://schemas.openxmlformats.org/officeDocument/2006/relationships/hyperlink" Target="http://www.viddler.com/embed/883627b9/?f=1&amp;autoplay=0&amp;player=simple&amp;&amp;disablebranding=0"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Chapter 4</a:t>
            </a:r>
          </a:p>
        </p:txBody>
      </p:sp>
      <p:sp>
        <p:nvSpPr>
          <p:cNvPr id="6" name="Subtitle 5"/>
          <p:cNvSpPr>
            <a:spLocks noGrp="1"/>
          </p:cNvSpPr>
          <p:nvPr>
            <p:ph type="subTitle" idx="1"/>
          </p:nvPr>
        </p:nvSpPr>
        <p:spPr>
          <a:xfrm>
            <a:off x="5486400" y="2250280"/>
            <a:ext cx="3200400" cy="2245520"/>
          </a:xfrm>
        </p:spPr>
        <p:txBody>
          <a:bodyPr>
            <a:normAutofit fontScale="92500" lnSpcReduction="10000"/>
          </a:bodyPr>
          <a:lstStyle/>
          <a:p>
            <a:r>
              <a:rPr lang="en-US" sz="3300" dirty="0"/>
              <a:t>Focusing Marketing Strategy with Segmentation and Positioning</a:t>
            </a:r>
          </a:p>
          <a:p>
            <a:endParaRPr lang="en-US" dirty="0"/>
          </a:p>
        </p:txBody>
      </p:sp>
    </p:spTree>
    <p:custDataLst>
      <p:tags r:id="rId1"/>
    </p:custDataLst>
    <p:extLst>
      <p:ext uri="{BB962C8B-B14F-4D97-AF65-F5344CB8AC3E}">
        <p14:creationId xmlns:p14="http://schemas.microsoft.com/office/powerpoint/2010/main" val="49087731"/>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a:bodyPr>
          <a:lstStyle/>
          <a:p>
            <a:pPr marL="514350" indent="-514350">
              <a:buFont typeface="+mj-lt"/>
              <a:buAutoNum type="arabicPeriod"/>
            </a:pPr>
            <a:r>
              <a:rPr lang="en-US" dirty="0"/>
              <a:t>define and describe generic markets and product-markets.</a:t>
            </a:r>
          </a:p>
          <a:p>
            <a:pPr marL="514350" indent="-514350">
              <a:buFont typeface="+mj-lt"/>
              <a:buAutoNum type="arabicPeriod"/>
            </a:pPr>
            <a:r>
              <a:rPr lang="en-US" dirty="0"/>
              <a:t>know what market segmentation is and how to segment product-markets into submarkets.</a:t>
            </a:r>
          </a:p>
          <a:p>
            <a:pPr marL="514350" indent="-514350">
              <a:buFont typeface="+mj-lt"/>
              <a:buAutoNum type="arabicPeriod"/>
            </a:pPr>
            <a:r>
              <a:rPr lang="en-US" dirty="0"/>
              <a:t>know three approaches to market-oriented strategy planning.</a:t>
            </a:r>
          </a:p>
          <a:p>
            <a:pPr marL="514350" indent="-514350">
              <a:buFont typeface="+mj-lt"/>
              <a:buAutoNum type="arabicPeriod"/>
            </a:pPr>
            <a:r>
              <a:rPr lang="en-US" dirty="0"/>
              <a:t>know dimensions that may be useful for segmenting markets.</a:t>
            </a:r>
          </a:p>
        </p:txBody>
      </p:sp>
    </p:spTree>
    <p:custDataLst>
      <p:tags r:id="rId1"/>
    </p:custDataLst>
    <p:extLst>
      <p:ext uri="{BB962C8B-B14F-4D97-AF65-F5344CB8AC3E}">
        <p14:creationId xmlns:p14="http://schemas.microsoft.com/office/powerpoint/2010/main" val="12041085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a:bodyPr>
          <a:lstStyle/>
          <a:p>
            <a:pPr marL="514350" indent="-514350">
              <a:buFont typeface="+mj-lt"/>
              <a:buAutoNum type="arabicPeriod" startAt="5"/>
            </a:pPr>
            <a:r>
              <a:rPr lang="en-US" dirty="0"/>
              <a:t>recognize how some computer-aided methods are used in segmenting</a:t>
            </a:r>
          </a:p>
          <a:p>
            <a:pPr marL="514350" indent="-514350">
              <a:buFont typeface="+mj-lt"/>
              <a:buAutoNum type="arabicPeriod" startAt="5"/>
            </a:pPr>
            <a:r>
              <a:rPr lang="en-US" dirty="0"/>
              <a:t>know what positioning is and why it is useful.</a:t>
            </a:r>
          </a:p>
          <a:p>
            <a:pPr marL="514350" indent="-514350">
              <a:buFont typeface="+mj-lt"/>
              <a:buAutoNum type="arabicPeriod" startAt="5"/>
            </a:pPr>
            <a:r>
              <a:rPr lang="en-US" dirty="0"/>
              <a:t>understand important new terms.</a:t>
            </a:r>
          </a:p>
        </p:txBody>
      </p:sp>
    </p:spTree>
    <p:custDataLst>
      <p:tags r:id="rId1"/>
    </p:custDataLst>
    <p:extLst>
      <p:ext uri="{BB962C8B-B14F-4D97-AF65-F5344CB8AC3E}">
        <p14:creationId xmlns:p14="http://schemas.microsoft.com/office/powerpoint/2010/main" val="64203918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000" y="1272639"/>
            <a:ext cx="3498815" cy="2407721"/>
          </a:xfrm>
          <a:prstGeom prst="rect">
            <a:avLst/>
          </a:prstGeom>
          <a:effectLst>
            <a:outerShdw blurRad="76200" dir="18900000" sy="23000" kx="-1200000" algn="bl" rotWithShape="0">
              <a:prstClr val="black">
                <a:alpha val="20000"/>
              </a:prstClr>
            </a:outerShdw>
          </a:effectLst>
        </p:spPr>
      </p:pic>
      <p:grpSp>
        <p:nvGrpSpPr>
          <p:cNvPr id="2" name="Group 13"/>
          <p:cNvGrpSpPr>
            <a:grpSpLocks/>
          </p:cNvGrpSpPr>
          <p:nvPr/>
        </p:nvGrpSpPr>
        <p:grpSpPr bwMode="auto">
          <a:xfrm>
            <a:off x="5105400" y="3005138"/>
            <a:ext cx="3962400" cy="3479800"/>
            <a:chOff x="3026" y="1722"/>
            <a:chExt cx="2496" cy="2192"/>
          </a:xfrm>
        </p:grpSpPr>
        <p:sp>
          <p:nvSpPr>
            <p:cNvPr id="18442" name="AutoShape 14"/>
            <p:cNvSpPr>
              <a:spLocks noChangeArrowheads="1"/>
            </p:cNvSpPr>
            <p:nvPr/>
          </p:nvSpPr>
          <p:spPr bwMode="auto">
            <a:xfrm>
              <a:off x="3026" y="2426"/>
              <a:ext cx="2496" cy="148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lstStyle/>
            <a:p>
              <a:pPr algn="l">
                <a:lnSpc>
                  <a:spcPct val="105000"/>
                </a:lnSpc>
              </a:pPr>
              <a:r>
                <a:rPr lang="en-US" sz="1800" b="1" u="sng" dirty="0">
                  <a:cs typeface="Arial" pitchFamily="34" charset="0"/>
                </a:rPr>
                <a:t>Differentiation and Positioning</a:t>
              </a:r>
            </a:p>
            <a:p>
              <a:pPr algn="l">
                <a:lnSpc>
                  <a:spcPct val="105000"/>
                </a:lnSpc>
                <a:buFontTx/>
                <a:buChar char="•"/>
              </a:pPr>
              <a:r>
                <a:rPr lang="en-US" sz="1800" b="1" dirty="0">
                  <a:cs typeface="Arial" pitchFamily="34" charset="0"/>
                </a:rPr>
                <a:t>Understanding customer’s view</a:t>
              </a:r>
            </a:p>
            <a:p>
              <a:pPr algn="l">
                <a:lnSpc>
                  <a:spcPct val="105000"/>
                </a:lnSpc>
                <a:buFontTx/>
                <a:buChar char="•"/>
              </a:pPr>
              <a:r>
                <a:rPr lang="en-US" sz="1800" b="1" dirty="0">
                  <a:cs typeface="Arial" pitchFamily="34" charset="0"/>
                </a:rPr>
                <a:t>Using positioning techniques</a:t>
              </a:r>
            </a:p>
            <a:p>
              <a:pPr algn="l">
                <a:lnSpc>
                  <a:spcPct val="105000"/>
                </a:lnSpc>
                <a:buFontTx/>
                <a:buChar char="•"/>
              </a:pPr>
              <a:r>
                <a:rPr lang="en-US" sz="1800" b="1" dirty="0">
                  <a:cs typeface="Arial" pitchFamily="34" charset="0"/>
                </a:rPr>
                <a:t>Evaluating segment preferences</a:t>
              </a:r>
            </a:p>
            <a:p>
              <a:pPr algn="l">
                <a:lnSpc>
                  <a:spcPct val="105000"/>
                </a:lnSpc>
                <a:buFontTx/>
                <a:buChar char="•"/>
              </a:pPr>
              <a:r>
                <a:rPr lang="en-US" sz="1800" b="1" dirty="0">
                  <a:cs typeface="Arial" pitchFamily="34" charset="0"/>
                </a:rPr>
                <a:t>Differentiating the marketing mix</a:t>
              </a:r>
            </a:p>
            <a:p>
              <a:pPr algn="l">
                <a:lnSpc>
                  <a:spcPct val="105000"/>
                </a:lnSpc>
                <a:buFontTx/>
                <a:buChar char="•"/>
              </a:pPr>
              <a:r>
                <a:rPr lang="en-US" sz="1800" b="1" dirty="0">
                  <a:cs typeface="Arial" pitchFamily="34" charset="0"/>
                </a:rPr>
                <a:t>Knowing relationship between</a:t>
              </a:r>
            </a:p>
            <a:p>
              <a:pPr algn="l">
                <a:lnSpc>
                  <a:spcPct val="105000"/>
                </a:lnSpc>
              </a:pPr>
              <a:r>
                <a:rPr lang="en-US" sz="1800" b="1" dirty="0">
                  <a:cs typeface="Arial" pitchFamily="34" charset="0"/>
                </a:rPr>
                <a:t>  positioning &amp; targeting</a:t>
              </a:r>
            </a:p>
            <a:p>
              <a:pPr algn="l">
                <a:lnSpc>
                  <a:spcPct val="105000"/>
                </a:lnSpc>
                <a:buFontTx/>
                <a:buChar char="•"/>
              </a:pPr>
              <a:endParaRPr lang="en-US" sz="1800" b="1" dirty="0">
                <a:cs typeface="Arial" pitchFamily="34" charset="0"/>
              </a:endParaRPr>
            </a:p>
          </p:txBody>
        </p:sp>
        <p:sp>
          <p:nvSpPr>
            <p:cNvPr id="18443" name="Line 15"/>
            <p:cNvSpPr>
              <a:spLocks noChangeShapeType="1"/>
            </p:cNvSpPr>
            <p:nvPr/>
          </p:nvSpPr>
          <p:spPr bwMode="auto">
            <a:xfrm>
              <a:off x="4322" y="1722"/>
              <a:ext cx="0" cy="699"/>
            </a:xfrm>
            <a:prstGeom prst="line">
              <a:avLst/>
            </a:prstGeom>
            <a:noFill/>
            <a:ln w="38100">
              <a:solidFill>
                <a:srgbClr val="00808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grpSp>
      <p:grpSp>
        <p:nvGrpSpPr>
          <p:cNvPr id="3" name="Group 8"/>
          <p:cNvGrpSpPr>
            <a:grpSpLocks/>
          </p:cNvGrpSpPr>
          <p:nvPr>
            <p:custDataLst>
              <p:tags r:id="rId2"/>
            </p:custDataLst>
          </p:nvPr>
        </p:nvGrpSpPr>
        <p:grpSpPr bwMode="auto">
          <a:xfrm>
            <a:off x="381000" y="1981200"/>
            <a:ext cx="6324600" cy="3386138"/>
            <a:chOff x="96" y="1248"/>
            <a:chExt cx="3984" cy="2133"/>
          </a:xfrm>
        </p:grpSpPr>
        <p:grpSp>
          <p:nvGrpSpPr>
            <p:cNvPr id="18438" name="Group 9"/>
            <p:cNvGrpSpPr>
              <a:grpSpLocks/>
            </p:cNvGrpSpPr>
            <p:nvPr/>
          </p:nvGrpSpPr>
          <p:grpSpPr bwMode="auto">
            <a:xfrm>
              <a:off x="1152" y="1248"/>
              <a:ext cx="2928" cy="624"/>
              <a:chOff x="1488" y="1152"/>
              <a:chExt cx="2928" cy="624"/>
            </a:xfrm>
          </p:grpSpPr>
          <p:sp>
            <p:nvSpPr>
              <p:cNvPr id="18440" name="Line 11"/>
              <p:cNvSpPr>
                <a:spLocks noChangeShapeType="1"/>
              </p:cNvSpPr>
              <p:nvPr/>
            </p:nvSpPr>
            <p:spPr bwMode="auto">
              <a:xfrm>
                <a:off x="1488" y="1152"/>
                <a:ext cx="0" cy="624"/>
              </a:xfrm>
              <a:prstGeom prst="line">
                <a:avLst/>
              </a:prstGeom>
              <a:noFill/>
              <a:ln w="38100">
                <a:solidFill>
                  <a:srgbClr val="00808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8441" name="Line 10"/>
              <p:cNvSpPr>
                <a:spLocks noChangeShapeType="1"/>
              </p:cNvSpPr>
              <p:nvPr/>
            </p:nvSpPr>
            <p:spPr bwMode="auto">
              <a:xfrm flipH="1">
                <a:off x="1488" y="1152"/>
                <a:ext cx="2928" cy="0"/>
              </a:xfrm>
              <a:prstGeom prst="line">
                <a:avLst/>
              </a:prstGeom>
              <a:noFill/>
              <a:ln w="38100">
                <a:solidFill>
                  <a:srgbClr val="008080"/>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sp>
          <p:nvSpPr>
            <p:cNvPr id="18439" name="AutoShape 12"/>
            <p:cNvSpPr>
              <a:spLocks noChangeArrowheads="1"/>
            </p:cNvSpPr>
            <p:nvPr/>
          </p:nvSpPr>
          <p:spPr bwMode="auto">
            <a:xfrm>
              <a:off x="96" y="1893"/>
              <a:ext cx="2640" cy="148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lstStyle/>
            <a:p>
              <a:pPr algn="l">
                <a:lnSpc>
                  <a:spcPct val="105000"/>
                </a:lnSpc>
              </a:pPr>
              <a:r>
                <a:rPr lang="en-US" sz="1800" b="1" u="sng" dirty="0">
                  <a:cs typeface="Arial" pitchFamily="34" charset="0"/>
                </a:rPr>
                <a:t>Segmentation and Targeting</a:t>
              </a:r>
            </a:p>
            <a:p>
              <a:pPr algn="l">
                <a:lnSpc>
                  <a:spcPct val="105000"/>
                </a:lnSpc>
                <a:buFontTx/>
                <a:buChar char="•"/>
              </a:pPr>
              <a:r>
                <a:rPr lang="en-US" sz="1800" b="1" dirty="0">
                  <a:cs typeface="Arial" pitchFamily="34" charset="0"/>
                </a:rPr>
                <a:t>Defining markets</a:t>
              </a:r>
            </a:p>
            <a:p>
              <a:pPr algn="l">
                <a:lnSpc>
                  <a:spcPct val="105000"/>
                </a:lnSpc>
                <a:buFontTx/>
                <a:buChar char="•"/>
              </a:pPr>
              <a:r>
                <a:rPr lang="en-US" sz="1800" b="1" dirty="0">
                  <a:cs typeface="Arial" pitchFamily="34" charset="0"/>
                </a:rPr>
                <a:t>Understanding dimensions to use</a:t>
              </a:r>
            </a:p>
            <a:p>
              <a:pPr algn="l">
                <a:lnSpc>
                  <a:spcPct val="105000"/>
                </a:lnSpc>
                <a:buFontTx/>
                <a:buChar char="•"/>
              </a:pPr>
              <a:r>
                <a:rPr lang="en-US" sz="1800" b="1" dirty="0">
                  <a:cs typeface="Arial" pitchFamily="34" charset="0"/>
                </a:rPr>
                <a:t>Identifying segments</a:t>
              </a:r>
            </a:p>
            <a:p>
              <a:pPr algn="l">
                <a:lnSpc>
                  <a:spcPct val="105000"/>
                </a:lnSpc>
                <a:buFontTx/>
                <a:buChar char="•"/>
              </a:pPr>
              <a:r>
                <a:rPr lang="en-US" sz="1800" b="1" dirty="0">
                  <a:cs typeface="Arial" pitchFamily="34" charset="0"/>
                </a:rPr>
                <a:t>Deciding on segments to target</a:t>
              </a:r>
            </a:p>
            <a:p>
              <a:pPr algn="l">
                <a:lnSpc>
                  <a:spcPct val="105000"/>
                </a:lnSpc>
                <a:buFontTx/>
                <a:buChar char="•"/>
              </a:pPr>
              <a:r>
                <a:rPr lang="en-US" sz="1800" b="1" dirty="0">
                  <a:cs typeface="Arial" pitchFamily="34" charset="0"/>
                </a:rPr>
                <a:t>Using segmentation approaches</a:t>
              </a:r>
            </a:p>
          </p:txBody>
        </p:sp>
      </p:grpSp>
      <p:sp>
        <p:nvSpPr>
          <p:cNvPr id="18437" name="Title 1"/>
          <p:cNvSpPr>
            <a:spLocks noGrp="1"/>
          </p:cNvSpPr>
          <p:nvPr>
            <p:ph type="title"/>
          </p:nvPr>
        </p:nvSpPr>
        <p:spPr/>
        <p:txBody>
          <a:bodyPr>
            <a:noAutofit/>
          </a:bodyPr>
          <a:lstStyle/>
          <a:p>
            <a:r>
              <a:rPr lang="en-US" altLang="en-US" sz="3400" dirty="0"/>
              <a:t>Focusing Marketing Strategy with Segmentation and Positioning   (Exhibit 4-1)</a:t>
            </a:r>
            <a:endParaRPr lang="en-US" sz="3400" dirty="0"/>
          </a:p>
        </p:txBody>
      </p:sp>
    </p:spTree>
    <p:custDataLst>
      <p:tags r:id="rId1"/>
    </p:custDataLst>
    <p:extLst>
      <p:ext uri="{BB962C8B-B14F-4D97-AF65-F5344CB8AC3E}">
        <p14:creationId xmlns:p14="http://schemas.microsoft.com/office/powerpoint/2010/main" val="137106560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r>
              <a:rPr lang="en-US" dirty="0"/>
              <a:t>Search for Opportunities can Begin by Understanding Markets</a:t>
            </a:r>
          </a:p>
        </p:txBody>
      </p:sp>
      <p:sp>
        <p:nvSpPr>
          <p:cNvPr id="7" name="Rounded Rectangle 6"/>
          <p:cNvSpPr>
            <a:spLocks noChangeArrowheads="1"/>
          </p:cNvSpPr>
          <p:nvPr>
            <p:custDataLst>
              <p:tags r:id="rId2"/>
            </p:custDataLst>
          </p:nvPr>
        </p:nvSpPr>
        <p:spPr bwMode="auto">
          <a:xfrm>
            <a:off x="1752600" y="1981200"/>
            <a:ext cx="2743200" cy="1905000"/>
          </a:xfrm>
          <a:prstGeom prst="roundRect">
            <a:avLst>
              <a:gd name="adj" fmla="val 16667"/>
            </a:avLst>
          </a:prstGeom>
          <a:ln>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a:lnSpc>
                <a:spcPct val="90000"/>
              </a:lnSpc>
              <a:spcAft>
                <a:spcPct val="35000"/>
              </a:spcAft>
            </a:pPr>
            <a:r>
              <a:rPr lang="en-US" sz="2400" b="1" dirty="0">
                <a:cs typeface="Arial" pitchFamily="34" charset="0"/>
                <a:sym typeface="Wingdings" pitchFamily="2" charset="2"/>
              </a:rPr>
              <a:t>What is a company’s market?</a:t>
            </a:r>
            <a:endParaRPr lang="en-US" sz="2400" b="1" dirty="0">
              <a:cs typeface="Arial" pitchFamily="34" charset="0"/>
            </a:endParaRPr>
          </a:p>
        </p:txBody>
      </p:sp>
      <p:sp>
        <p:nvSpPr>
          <p:cNvPr id="8" name="Rounded Rectangle 7"/>
          <p:cNvSpPr>
            <a:spLocks noChangeArrowheads="1"/>
          </p:cNvSpPr>
          <p:nvPr/>
        </p:nvSpPr>
        <p:spPr bwMode="auto">
          <a:xfrm>
            <a:off x="4876800" y="1981200"/>
            <a:ext cx="2743200" cy="19050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defTabSz="1244600">
              <a:lnSpc>
                <a:spcPct val="90000"/>
              </a:lnSpc>
              <a:spcAft>
                <a:spcPct val="35000"/>
              </a:spcAft>
            </a:pPr>
            <a:r>
              <a:rPr lang="en-US" sz="2400" b="1" dirty="0">
                <a:cs typeface="Arial" pitchFamily="34" charset="0"/>
                <a:sym typeface="Wingdings" pitchFamily="2" charset="2"/>
              </a:rPr>
              <a:t>Don’t just focus on the product</a:t>
            </a:r>
            <a:endParaRPr lang="en-US" sz="2400" b="1" dirty="0">
              <a:cs typeface="Arial" pitchFamily="34" charset="0"/>
            </a:endParaRPr>
          </a:p>
        </p:txBody>
      </p:sp>
      <p:sp>
        <p:nvSpPr>
          <p:cNvPr id="12" name="Rounded Rectangle 11"/>
          <p:cNvSpPr>
            <a:spLocks noChangeArrowheads="1"/>
          </p:cNvSpPr>
          <p:nvPr/>
        </p:nvSpPr>
        <p:spPr bwMode="auto">
          <a:xfrm>
            <a:off x="1752600" y="4191000"/>
            <a:ext cx="2743200" cy="19050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defTabSz="1244600">
              <a:lnSpc>
                <a:spcPct val="90000"/>
              </a:lnSpc>
              <a:spcAft>
                <a:spcPct val="35000"/>
              </a:spcAft>
            </a:pPr>
            <a:r>
              <a:rPr lang="en-US" sz="2400" b="1" dirty="0">
                <a:cs typeface="Arial" pitchFamily="34" charset="0"/>
                <a:sym typeface="Wingdings" pitchFamily="2" charset="2"/>
              </a:rPr>
              <a:t>Generic markets to product- markets</a:t>
            </a:r>
            <a:endParaRPr lang="en-US" sz="2400" b="1" dirty="0">
              <a:cs typeface="Arial" pitchFamily="34" charset="0"/>
            </a:endParaRPr>
          </a:p>
        </p:txBody>
      </p:sp>
      <p:sp>
        <p:nvSpPr>
          <p:cNvPr id="13" name="Rounded Rectangle 12"/>
          <p:cNvSpPr>
            <a:spLocks noChangeArrowheads="1"/>
          </p:cNvSpPr>
          <p:nvPr/>
        </p:nvSpPr>
        <p:spPr bwMode="auto">
          <a:xfrm>
            <a:off x="4876800" y="4191000"/>
            <a:ext cx="2743200" cy="19050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defTabSz="1244600">
              <a:lnSpc>
                <a:spcPct val="90000"/>
              </a:lnSpc>
              <a:spcAft>
                <a:spcPct val="35000"/>
              </a:spcAft>
            </a:pPr>
            <a:r>
              <a:rPr lang="en-US" sz="2400" b="1" dirty="0">
                <a:cs typeface="Arial" pitchFamily="34" charset="0"/>
                <a:sym typeface="Wingdings" pitchFamily="2" charset="2"/>
              </a:rPr>
              <a:t>Broaden market definitions to find opportunities</a:t>
            </a:r>
            <a:endParaRPr lang="en-US" sz="2400" b="1" dirty="0">
              <a:cs typeface="Arial" pitchFamily="34" charset="0"/>
            </a:endParaRPr>
          </a:p>
        </p:txBody>
      </p:sp>
    </p:spTree>
    <p:custDataLst>
      <p:tags r:id="rId1"/>
    </p:custDataLst>
    <p:extLst>
      <p:ext uri="{BB962C8B-B14F-4D97-AF65-F5344CB8AC3E}">
        <p14:creationId xmlns:p14="http://schemas.microsoft.com/office/powerpoint/2010/main" val="130357240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Different Snacks for Different Customer Needs</a:t>
            </a:r>
          </a:p>
        </p:txBody>
      </p:sp>
      <p:sp>
        <p:nvSpPr>
          <p:cNvPr id="3" name="TextBox 2"/>
          <p:cNvSpPr txBox="1"/>
          <p:nvPr/>
        </p:nvSpPr>
        <p:spPr>
          <a:xfrm>
            <a:off x="609600" y="6246168"/>
            <a:ext cx="2514600" cy="230832"/>
          </a:xfrm>
          <a:prstGeom prst="rect">
            <a:avLst/>
          </a:prstGeom>
          <a:noFill/>
        </p:spPr>
        <p:txBody>
          <a:bodyPr wrap="square" rtlCol="0">
            <a:spAutoFit/>
          </a:bodyPr>
          <a:lstStyle/>
          <a:p>
            <a:pPr algn="l"/>
            <a:r>
              <a:rPr lang="en-US" sz="900" i="1" dirty="0"/>
              <a:t>©David Paul Morris/Bloomberg/Getty Images</a:t>
            </a:r>
            <a:endParaRPr lang="en-US" sz="900" dirty="0"/>
          </a:p>
        </p:txBody>
      </p:sp>
      <p:sp>
        <p:nvSpPr>
          <p:cNvPr id="4" name="TextBox 3"/>
          <p:cNvSpPr txBox="1"/>
          <p:nvPr/>
        </p:nvSpPr>
        <p:spPr>
          <a:xfrm>
            <a:off x="3276599" y="6246168"/>
            <a:ext cx="3053443" cy="230832"/>
          </a:xfrm>
          <a:prstGeom prst="rect">
            <a:avLst/>
          </a:prstGeom>
          <a:noFill/>
        </p:spPr>
        <p:txBody>
          <a:bodyPr wrap="square" rtlCol="0">
            <a:spAutoFit/>
          </a:bodyPr>
          <a:lstStyle/>
          <a:p>
            <a:pPr algn="l"/>
            <a:r>
              <a:rPr lang="en-US" sz="900" i="1" dirty="0"/>
              <a:t>©</a:t>
            </a:r>
            <a:r>
              <a:rPr lang="en-US" sz="900" i="1" dirty="0" err="1"/>
              <a:t>VStock</a:t>
            </a:r>
            <a:r>
              <a:rPr lang="en-US" sz="900" i="1" dirty="0"/>
              <a:t> LLC/</a:t>
            </a:r>
            <a:r>
              <a:rPr lang="en-US" sz="900" i="1" dirty="0" err="1"/>
              <a:t>agefotostock</a:t>
            </a:r>
            <a:r>
              <a:rPr lang="en-US" sz="900" i="1" dirty="0"/>
              <a:t> RF </a:t>
            </a:r>
            <a:endParaRPr lang="en-US" sz="900" dirty="0"/>
          </a:p>
        </p:txBody>
      </p:sp>
      <p:sp>
        <p:nvSpPr>
          <p:cNvPr id="5" name="TextBox 4"/>
          <p:cNvSpPr txBox="1"/>
          <p:nvPr/>
        </p:nvSpPr>
        <p:spPr>
          <a:xfrm>
            <a:off x="6400800" y="6246168"/>
            <a:ext cx="1885950" cy="230832"/>
          </a:xfrm>
          <a:prstGeom prst="rect">
            <a:avLst/>
          </a:prstGeom>
          <a:noFill/>
        </p:spPr>
        <p:txBody>
          <a:bodyPr wrap="square" rtlCol="0">
            <a:spAutoFit/>
          </a:bodyPr>
          <a:lstStyle/>
          <a:p>
            <a:pPr algn="l"/>
            <a:r>
              <a:rPr lang="en-US" sz="900" i="1" dirty="0"/>
              <a:t>©</a:t>
            </a:r>
            <a:r>
              <a:rPr lang="en-US" sz="900" i="1" dirty="0" err="1"/>
              <a:t>Kontrec</a:t>
            </a:r>
            <a:r>
              <a:rPr lang="en-US" sz="900" i="1" dirty="0"/>
              <a:t>/Getty Images RF </a:t>
            </a:r>
            <a:endParaRPr lang="en-US" sz="9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0" y="2133599"/>
            <a:ext cx="3581401" cy="3581401"/>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4534" y="2129970"/>
            <a:ext cx="2373266" cy="358001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7037" y="2129970"/>
            <a:ext cx="2412363" cy="3614456"/>
          </a:xfrm>
          <a:prstGeom prst="rect">
            <a:avLst/>
          </a:prstGeom>
        </p:spPr>
      </p:pic>
    </p:spTree>
    <p:custDataLst>
      <p:tags r:id="rId1"/>
    </p:custDataLst>
    <p:extLst>
      <p:ext uri="{BB962C8B-B14F-4D97-AF65-F5344CB8AC3E}">
        <p14:creationId xmlns:p14="http://schemas.microsoft.com/office/powerpoint/2010/main" val="952525688"/>
      </p:ext>
    </p:extLst>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0"/>
            <a:ext cx="8610600" cy="1398587"/>
          </a:xfrm>
        </p:spPr>
        <p:txBody>
          <a:bodyPr>
            <a:normAutofit fontScale="90000"/>
          </a:bodyPr>
          <a:lstStyle/>
          <a:p>
            <a:r>
              <a:rPr lang="en-US" sz="3600" dirty="0"/>
              <a:t>Relationship between Generic and Product-Market Definitions (Exhibit 4-2 )</a:t>
            </a:r>
          </a:p>
        </p:txBody>
      </p:sp>
      <p:sp>
        <p:nvSpPr>
          <p:cNvPr id="14" name="Equal 13"/>
          <p:cNvSpPr>
            <a:spLocks/>
          </p:cNvSpPr>
          <p:nvPr/>
        </p:nvSpPr>
        <p:spPr bwMode="auto">
          <a:xfrm>
            <a:off x="1828800" y="3048000"/>
            <a:ext cx="381000" cy="381000"/>
          </a:xfrm>
          <a:custGeom>
            <a:avLst/>
            <a:gdLst>
              <a:gd name="T0" fmla="*/ 2818 w 460859"/>
              <a:gd name="T1" fmla="*/ 14240 h 415135"/>
              <a:gd name="T2" fmla="*/ 2818 w 460859"/>
              <a:gd name="T3" fmla="*/ 29763 h 415135"/>
              <a:gd name="T4" fmla="*/ 1624 w 460859"/>
              <a:gd name="T5" fmla="*/ 34937 h 415135"/>
              <a:gd name="T6" fmla="*/ 431 w 460859"/>
              <a:gd name="T7" fmla="*/ 14240 h 415135"/>
              <a:gd name="T8" fmla="*/ 431 w 460859"/>
              <a:gd name="T9" fmla="*/ 29763 h 415135"/>
              <a:gd name="T10" fmla="*/ 1624 w 460859"/>
              <a:gd name="T11" fmla="*/ 9064 h 415135"/>
              <a:gd name="T12" fmla="*/ 0 60000 65536"/>
              <a:gd name="T13" fmla="*/ 0 60000 65536"/>
              <a:gd name="T14" fmla="*/ 5898240 60000 65536"/>
              <a:gd name="T15" fmla="*/ 11796480 60000 65536"/>
              <a:gd name="T16" fmla="*/ 11796480 60000 65536"/>
              <a:gd name="T17" fmla="*/ 17694720 60000 65536"/>
              <a:gd name="T18" fmla="*/ 61087 w 460859"/>
              <a:gd name="T19" fmla="*/ 85518 h 415135"/>
              <a:gd name="T20" fmla="*/ 399772 w 460859"/>
              <a:gd name="T21" fmla="*/ 329617 h 415135"/>
            </a:gdLst>
            <a:ahLst/>
            <a:cxnLst>
              <a:cxn ang="T12">
                <a:pos x="T0" y="T1"/>
              </a:cxn>
              <a:cxn ang="T13">
                <a:pos x="T2" y="T3"/>
              </a:cxn>
              <a:cxn ang="T14">
                <a:pos x="T4" y="T5"/>
              </a:cxn>
              <a:cxn ang="T15">
                <a:pos x="T6" y="T7"/>
              </a:cxn>
              <a:cxn ang="T16">
                <a:pos x="T8" y="T9"/>
              </a:cxn>
              <a:cxn ang="T17">
                <a:pos x="T10" y="T11"/>
              </a:cxn>
            </a:cxnLst>
            <a:rect l="T18" t="T19" r="T20" b="T21"/>
            <a:pathLst>
              <a:path w="460859" h="415135">
                <a:moveTo>
                  <a:pt x="61087" y="85518"/>
                </a:moveTo>
                <a:lnTo>
                  <a:pt x="399772" y="85518"/>
                </a:lnTo>
                <a:lnTo>
                  <a:pt x="399772" y="183158"/>
                </a:lnTo>
                <a:lnTo>
                  <a:pt x="61087" y="183158"/>
                </a:lnTo>
                <a:lnTo>
                  <a:pt x="61087" y="85518"/>
                </a:lnTo>
                <a:close/>
                <a:moveTo>
                  <a:pt x="61087" y="231977"/>
                </a:moveTo>
                <a:lnTo>
                  <a:pt x="399772" y="231977"/>
                </a:lnTo>
                <a:lnTo>
                  <a:pt x="399772" y="329617"/>
                </a:lnTo>
                <a:lnTo>
                  <a:pt x="61087" y="329617"/>
                </a:lnTo>
                <a:lnTo>
                  <a:pt x="61087" y="231977"/>
                </a:lnTo>
                <a:close/>
              </a:path>
            </a:pathLst>
          </a:custGeom>
          <a:solidFill>
            <a:srgbClr val="5DBAFF"/>
          </a:solidFill>
          <a:ln w="25400" algn="ctr">
            <a:solidFill>
              <a:schemeClr val="tx1"/>
            </a:solidFill>
            <a:round/>
            <a:headEnd/>
            <a:tailEnd/>
          </a:ln>
        </p:spPr>
        <p:txBody>
          <a:bodyPr anchor="ctr"/>
          <a:lstStyle/>
          <a:p>
            <a:endParaRPr lang="en-US" b="1" dirty="0">
              <a:latin typeface="Arial" pitchFamily="34" charset="0"/>
              <a:cs typeface="Arial" pitchFamily="34" charset="0"/>
            </a:endParaRPr>
          </a:p>
        </p:txBody>
      </p:sp>
      <p:sp>
        <p:nvSpPr>
          <p:cNvPr id="20" name="Equal 19"/>
          <p:cNvSpPr>
            <a:spLocks/>
          </p:cNvSpPr>
          <p:nvPr/>
        </p:nvSpPr>
        <p:spPr bwMode="auto">
          <a:xfrm>
            <a:off x="7148513" y="3657600"/>
            <a:ext cx="395287" cy="304800"/>
          </a:xfrm>
          <a:custGeom>
            <a:avLst/>
            <a:gdLst>
              <a:gd name="T0" fmla="*/ 97 w 530349"/>
              <a:gd name="T1" fmla="*/ 1 h 499265"/>
              <a:gd name="T2" fmla="*/ 97 w 530349"/>
              <a:gd name="T3" fmla="*/ 1 h 499265"/>
              <a:gd name="T4" fmla="*/ 56 w 530349"/>
              <a:gd name="T5" fmla="*/ 1 h 499265"/>
              <a:gd name="T6" fmla="*/ 15 w 530349"/>
              <a:gd name="T7" fmla="*/ 1 h 499265"/>
              <a:gd name="T8" fmla="*/ 15 w 530349"/>
              <a:gd name="T9" fmla="*/ 1 h 499265"/>
              <a:gd name="T10" fmla="*/ 56 w 530349"/>
              <a:gd name="T11" fmla="*/ 1 h 499265"/>
              <a:gd name="T12" fmla="*/ 0 60000 65536"/>
              <a:gd name="T13" fmla="*/ 0 60000 65536"/>
              <a:gd name="T14" fmla="*/ 5898240 60000 65536"/>
              <a:gd name="T15" fmla="*/ 11796480 60000 65536"/>
              <a:gd name="T16" fmla="*/ 11796480 60000 65536"/>
              <a:gd name="T17" fmla="*/ 17694720 60000 65536"/>
              <a:gd name="T18" fmla="*/ 70299 w 530349"/>
              <a:gd name="T19" fmla="*/ 102849 h 499265"/>
              <a:gd name="T20" fmla="*/ 460050 w 530349"/>
              <a:gd name="T21" fmla="*/ 396416 h 499265"/>
            </a:gdLst>
            <a:ahLst/>
            <a:cxnLst>
              <a:cxn ang="T12">
                <a:pos x="T0" y="T1"/>
              </a:cxn>
              <a:cxn ang="T13">
                <a:pos x="T2" y="T3"/>
              </a:cxn>
              <a:cxn ang="T14">
                <a:pos x="T4" y="T5"/>
              </a:cxn>
              <a:cxn ang="T15">
                <a:pos x="T6" y="T7"/>
              </a:cxn>
              <a:cxn ang="T16">
                <a:pos x="T8" y="T9"/>
              </a:cxn>
              <a:cxn ang="T17">
                <a:pos x="T10" y="T11"/>
              </a:cxn>
            </a:cxnLst>
            <a:rect l="T18" t="T19" r="T20" b="T21"/>
            <a:pathLst>
              <a:path w="530349" h="499265">
                <a:moveTo>
                  <a:pt x="70298" y="102849"/>
                </a:moveTo>
                <a:lnTo>
                  <a:pt x="460051" y="102849"/>
                </a:lnTo>
                <a:lnTo>
                  <a:pt x="460051" y="220276"/>
                </a:lnTo>
                <a:lnTo>
                  <a:pt x="70298" y="220276"/>
                </a:lnTo>
                <a:lnTo>
                  <a:pt x="70298" y="102849"/>
                </a:lnTo>
                <a:close/>
                <a:moveTo>
                  <a:pt x="70298" y="278989"/>
                </a:moveTo>
                <a:lnTo>
                  <a:pt x="460051" y="278989"/>
                </a:lnTo>
                <a:lnTo>
                  <a:pt x="460051" y="396416"/>
                </a:lnTo>
                <a:lnTo>
                  <a:pt x="70298" y="396416"/>
                </a:lnTo>
                <a:lnTo>
                  <a:pt x="70298" y="278989"/>
                </a:lnTo>
                <a:close/>
              </a:path>
            </a:pathLst>
          </a:custGeom>
          <a:solidFill>
            <a:srgbClr val="5DBAFF"/>
          </a:solidFill>
          <a:ln w="25400" algn="ctr">
            <a:solidFill>
              <a:schemeClr val="tx1"/>
            </a:solidFill>
            <a:round/>
            <a:headEnd/>
            <a:tailEnd/>
          </a:ln>
        </p:spPr>
        <p:txBody>
          <a:bodyPr anchor="ctr"/>
          <a:lstStyle/>
          <a:p>
            <a:endParaRPr lang="en-US" b="1" dirty="0">
              <a:latin typeface="Arial" pitchFamily="34" charset="0"/>
              <a:cs typeface="Arial" pitchFamily="34" charset="0"/>
            </a:endParaRPr>
          </a:p>
        </p:txBody>
      </p:sp>
      <p:sp>
        <p:nvSpPr>
          <p:cNvPr id="23" name="Left Brace 22"/>
          <p:cNvSpPr>
            <a:spLocks/>
          </p:cNvSpPr>
          <p:nvPr/>
        </p:nvSpPr>
        <p:spPr bwMode="auto">
          <a:xfrm>
            <a:off x="2209800" y="1143000"/>
            <a:ext cx="990600" cy="4267200"/>
          </a:xfrm>
          <a:prstGeom prst="leftBrace">
            <a:avLst>
              <a:gd name="adj1" fmla="val 9177"/>
              <a:gd name="adj2" fmla="val 50000"/>
            </a:avLst>
          </a:prstGeom>
          <a:noFill/>
          <a:ln w="38100" algn="ctr">
            <a:solidFill>
              <a:schemeClr val="tx1"/>
            </a:solidFill>
            <a:round/>
            <a:headEnd/>
            <a:tailEnd/>
          </a:ln>
        </p:spPr>
        <p:txBody>
          <a:bodyPr anchor="ctr"/>
          <a:lstStyle/>
          <a:p>
            <a:pPr>
              <a:defRPr/>
            </a:pPr>
            <a:endParaRPr lang="en-US" b="1" dirty="0">
              <a:latin typeface="Arial" pitchFamily="34" charset="0"/>
              <a:cs typeface="Arial" pitchFamily="34" charset="0"/>
            </a:endParaRPr>
          </a:p>
        </p:txBody>
      </p:sp>
      <p:sp>
        <p:nvSpPr>
          <p:cNvPr id="24" name="Left Brace 23"/>
          <p:cNvSpPr>
            <a:spLocks/>
          </p:cNvSpPr>
          <p:nvPr/>
        </p:nvSpPr>
        <p:spPr bwMode="auto">
          <a:xfrm rot="10800000">
            <a:off x="6096000" y="1143000"/>
            <a:ext cx="998538" cy="5410200"/>
          </a:xfrm>
          <a:prstGeom prst="leftBrace">
            <a:avLst>
              <a:gd name="adj1" fmla="val 8598"/>
              <a:gd name="adj2" fmla="val 50000"/>
            </a:avLst>
          </a:prstGeom>
          <a:noFill/>
          <a:ln w="38100" algn="ctr">
            <a:solidFill>
              <a:schemeClr val="tx1"/>
            </a:solidFill>
            <a:round/>
            <a:headEnd/>
            <a:tailEnd/>
          </a:ln>
        </p:spPr>
        <p:txBody>
          <a:bodyPr rot="10800000" anchor="ctr"/>
          <a:lstStyle/>
          <a:p>
            <a:pPr>
              <a:defRPr/>
            </a:pPr>
            <a:endParaRPr lang="en-US" b="1" dirty="0">
              <a:latin typeface="Arial" pitchFamily="34" charset="0"/>
              <a:cs typeface="Arial" pitchFamily="34" charset="0"/>
            </a:endParaRPr>
          </a:p>
        </p:txBody>
      </p:sp>
      <p:sp>
        <p:nvSpPr>
          <p:cNvPr id="25" name="Plus 24"/>
          <p:cNvSpPr>
            <a:spLocks/>
          </p:cNvSpPr>
          <p:nvPr/>
        </p:nvSpPr>
        <p:spPr bwMode="auto">
          <a:xfrm>
            <a:off x="4424363" y="2359025"/>
            <a:ext cx="300037" cy="307975"/>
          </a:xfrm>
          <a:custGeom>
            <a:avLst/>
            <a:gdLst>
              <a:gd name="T0" fmla="*/ 263564 w 299919"/>
              <a:gd name="T1" fmla="*/ 166241 h 307239"/>
              <a:gd name="T2" fmla="*/ 151918 w 299919"/>
              <a:gd name="T3" fmla="*/ 288411 h 307239"/>
              <a:gd name="T4" fmla="*/ 40282 w 299919"/>
              <a:gd name="T5" fmla="*/ 166241 h 307239"/>
              <a:gd name="T6" fmla="*/ 151918 w 299919"/>
              <a:gd name="T7" fmla="*/ 44071 h 307239"/>
              <a:gd name="T8" fmla="*/ 0 60000 65536"/>
              <a:gd name="T9" fmla="*/ 5898240 60000 65536"/>
              <a:gd name="T10" fmla="*/ 11796480 60000 65536"/>
              <a:gd name="T11" fmla="*/ 17694720 60000 65536"/>
              <a:gd name="T12" fmla="*/ 39754 w 299919"/>
              <a:gd name="T13" fmla="*/ 118345 h 307239"/>
              <a:gd name="T14" fmla="*/ 260165 w 299919"/>
              <a:gd name="T15" fmla="*/ 188890 h 307239"/>
            </a:gdLst>
            <a:ahLst/>
            <a:cxnLst>
              <a:cxn ang="T8">
                <a:pos x="T0" y="T1"/>
              </a:cxn>
              <a:cxn ang="T9">
                <a:pos x="T2" y="T3"/>
              </a:cxn>
              <a:cxn ang="T10">
                <a:pos x="T4" y="T5"/>
              </a:cxn>
              <a:cxn ang="T11">
                <a:pos x="T6" y="T7"/>
              </a:cxn>
            </a:cxnLst>
            <a:rect l="T12" t="T13" r="T14" b="T15"/>
            <a:pathLst>
              <a:path w="299919" h="307239">
                <a:moveTo>
                  <a:pt x="39754" y="118349"/>
                </a:moveTo>
                <a:lnTo>
                  <a:pt x="114689" y="118349"/>
                </a:lnTo>
                <a:lnTo>
                  <a:pt x="114689" y="40725"/>
                </a:lnTo>
                <a:lnTo>
                  <a:pt x="185230" y="40725"/>
                </a:lnTo>
                <a:lnTo>
                  <a:pt x="185230" y="118349"/>
                </a:lnTo>
                <a:lnTo>
                  <a:pt x="260165" y="118349"/>
                </a:lnTo>
                <a:lnTo>
                  <a:pt x="260165" y="188890"/>
                </a:lnTo>
                <a:lnTo>
                  <a:pt x="185230" y="188890"/>
                </a:lnTo>
                <a:lnTo>
                  <a:pt x="185230" y="266514"/>
                </a:lnTo>
                <a:lnTo>
                  <a:pt x="114689" y="266514"/>
                </a:lnTo>
                <a:lnTo>
                  <a:pt x="114689" y="188890"/>
                </a:lnTo>
                <a:lnTo>
                  <a:pt x="39754" y="188890"/>
                </a:lnTo>
                <a:lnTo>
                  <a:pt x="39754" y="118349"/>
                </a:lnTo>
                <a:close/>
              </a:path>
            </a:pathLst>
          </a:custGeom>
          <a:solidFill>
            <a:srgbClr val="5DBAFF"/>
          </a:solidFill>
          <a:ln w="25400" algn="ctr">
            <a:solidFill>
              <a:schemeClr val="tx1"/>
            </a:solidFill>
            <a:round/>
            <a:headEnd/>
            <a:tailEnd/>
          </a:ln>
        </p:spPr>
        <p:txBody>
          <a:bodyPr anchor="ctr"/>
          <a:lstStyle/>
          <a:p>
            <a:endParaRPr lang="en-US" b="1" dirty="0">
              <a:latin typeface="Arial" pitchFamily="34" charset="0"/>
              <a:cs typeface="Arial" pitchFamily="34" charset="0"/>
            </a:endParaRPr>
          </a:p>
        </p:txBody>
      </p:sp>
      <p:sp>
        <p:nvSpPr>
          <p:cNvPr id="26" name="Plus 25"/>
          <p:cNvSpPr>
            <a:spLocks/>
          </p:cNvSpPr>
          <p:nvPr/>
        </p:nvSpPr>
        <p:spPr bwMode="auto">
          <a:xfrm>
            <a:off x="4424363" y="3732213"/>
            <a:ext cx="300037" cy="306387"/>
          </a:xfrm>
          <a:custGeom>
            <a:avLst/>
            <a:gdLst>
              <a:gd name="T0" fmla="*/ 263564 w 299919"/>
              <a:gd name="T1" fmla="*/ 140169 h 307239"/>
              <a:gd name="T2" fmla="*/ 151918 w 299919"/>
              <a:gd name="T3" fmla="*/ 243175 h 307239"/>
              <a:gd name="T4" fmla="*/ 40282 w 299919"/>
              <a:gd name="T5" fmla="*/ 140169 h 307239"/>
              <a:gd name="T6" fmla="*/ 151918 w 299919"/>
              <a:gd name="T7" fmla="*/ 37159 h 307239"/>
              <a:gd name="T8" fmla="*/ 0 60000 65536"/>
              <a:gd name="T9" fmla="*/ 5898240 60000 65536"/>
              <a:gd name="T10" fmla="*/ 11796480 60000 65536"/>
              <a:gd name="T11" fmla="*/ 17694720 60000 65536"/>
              <a:gd name="T12" fmla="*/ 39754 w 299919"/>
              <a:gd name="T13" fmla="*/ 118349 h 307239"/>
              <a:gd name="T14" fmla="*/ 260165 w 299919"/>
              <a:gd name="T15" fmla="*/ 188890 h 307239"/>
            </a:gdLst>
            <a:ahLst/>
            <a:cxnLst>
              <a:cxn ang="T8">
                <a:pos x="T0" y="T1"/>
              </a:cxn>
              <a:cxn ang="T9">
                <a:pos x="T2" y="T3"/>
              </a:cxn>
              <a:cxn ang="T10">
                <a:pos x="T4" y="T5"/>
              </a:cxn>
              <a:cxn ang="T11">
                <a:pos x="T6" y="T7"/>
              </a:cxn>
            </a:cxnLst>
            <a:rect l="T12" t="T13" r="T14" b="T15"/>
            <a:pathLst>
              <a:path w="299919" h="307239">
                <a:moveTo>
                  <a:pt x="39754" y="118349"/>
                </a:moveTo>
                <a:lnTo>
                  <a:pt x="114689" y="118349"/>
                </a:lnTo>
                <a:lnTo>
                  <a:pt x="114689" y="40725"/>
                </a:lnTo>
                <a:lnTo>
                  <a:pt x="185230" y="40725"/>
                </a:lnTo>
                <a:lnTo>
                  <a:pt x="185230" y="118349"/>
                </a:lnTo>
                <a:lnTo>
                  <a:pt x="260165" y="118349"/>
                </a:lnTo>
                <a:lnTo>
                  <a:pt x="260165" y="188890"/>
                </a:lnTo>
                <a:lnTo>
                  <a:pt x="185230" y="188890"/>
                </a:lnTo>
                <a:lnTo>
                  <a:pt x="185230" y="266514"/>
                </a:lnTo>
                <a:lnTo>
                  <a:pt x="114689" y="266514"/>
                </a:lnTo>
                <a:lnTo>
                  <a:pt x="114689" y="188890"/>
                </a:lnTo>
                <a:lnTo>
                  <a:pt x="39754" y="188890"/>
                </a:lnTo>
                <a:lnTo>
                  <a:pt x="39754" y="118349"/>
                </a:lnTo>
                <a:close/>
              </a:path>
            </a:pathLst>
          </a:custGeom>
          <a:solidFill>
            <a:srgbClr val="5DBAFF"/>
          </a:solidFill>
          <a:ln w="25400" algn="ctr">
            <a:solidFill>
              <a:schemeClr val="tx1"/>
            </a:solidFill>
            <a:round/>
            <a:headEnd/>
            <a:tailEnd/>
          </a:ln>
        </p:spPr>
        <p:txBody>
          <a:bodyPr anchor="ctr"/>
          <a:lstStyle/>
          <a:p>
            <a:endParaRPr lang="en-US" b="1" dirty="0">
              <a:latin typeface="Arial" pitchFamily="34" charset="0"/>
              <a:cs typeface="Arial" pitchFamily="34" charset="0"/>
            </a:endParaRPr>
          </a:p>
        </p:txBody>
      </p:sp>
      <p:sp>
        <p:nvSpPr>
          <p:cNvPr id="27" name="Plus 26"/>
          <p:cNvSpPr>
            <a:spLocks/>
          </p:cNvSpPr>
          <p:nvPr/>
        </p:nvSpPr>
        <p:spPr bwMode="auto">
          <a:xfrm>
            <a:off x="4419600" y="5181600"/>
            <a:ext cx="300038" cy="307975"/>
          </a:xfrm>
          <a:custGeom>
            <a:avLst/>
            <a:gdLst>
              <a:gd name="T0" fmla="*/ 263586 w 299919"/>
              <a:gd name="T1" fmla="*/ 166241 h 307239"/>
              <a:gd name="T2" fmla="*/ 151932 w 299919"/>
              <a:gd name="T3" fmla="*/ 288411 h 307239"/>
              <a:gd name="T4" fmla="*/ 40282 w 299919"/>
              <a:gd name="T5" fmla="*/ 166241 h 307239"/>
              <a:gd name="T6" fmla="*/ 151932 w 299919"/>
              <a:gd name="T7" fmla="*/ 44071 h 307239"/>
              <a:gd name="T8" fmla="*/ 0 60000 65536"/>
              <a:gd name="T9" fmla="*/ 5898240 60000 65536"/>
              <a:gd name="T10" fmla="*/ 11796480 60000 65536"/>
              <a:gd name="T11" fmla="*/ 17694720 60000 65536"/>
              <a:gd name="T12" fmla="*/ 39754 w 299919"/>
              <a:gd name="T13" fmla="*/ 118345 h 307239"/>
              <a:gd name="T14" fmla="*/ 260165 w 299919"/>
              <a:gd name="T15" fmla="*/ 188890 h 307239"/>
            </a:gdLst>
            <a:ahLst/>
            <a:cxnLst>
              <a:cxn ang="T8">
                <a:pos x="T0" y="T1"/>
              </a:cxn>
              <a:cxn ang="T9">
                <a:pos x="T2" y="T3"/>
              </a:cxn>
              <a:cxn ang="T10">
                <a:pos x="T4" y="T5"/>
              </a:cxn>
              <a:cxn ang="T11">
                <a:pos x="T6" y="T7"/>
              </a:cxn>
            </a:cxnLst>
            <a:rect l="T12" t="T13" r="T14" b="T15"/>
            <a:pathLst>
              <a:path w="299919" h="307239">
                <a:moveTo>
                  <a:pt x="39754" y="118349"/>
                </a:moveTo>
                <a:lnTo>
                  <a:pt x="114689" y="118349"/>
                </a:lnTo>
                <a:lnTo>
                  <a:pt x="114689" y="40725"/>
                </a:lnTo>
                <a:lnTo>
                  <a:pt x="185230" y="40725"/>
                </a:lnTo>
                <a:lnTo>
                  <a:pt x="185230" y="118349"/>
                </a:lnTo>
                <a:lnTo>
                  <a:pt x="260165" y="118349"/>
                </a:lnTo>
                <a:lnTo>
                  <a:pt x="260165" y="188890"/>
                </a:lnTo>
                <a:lnTo>
                  <a:pt x="185230" y="188890"/>
                </a:lnTo>
                <a:lnTo>
                  <a:pt x="185230" y="266514"/>
                </a:lnTo>
                <a:lnTo>
                  <a:pt x="114689" y="266514"/>
                </a:lnTo>
                <a:lnTo>
                  <a:pt x="114689" y="188890"/>
                </a:lnTo>
                <a:lnTo>
                  <a:pt x="39754" y="188890"/>
                </a:lnTo>
                <a:lnTo>
                  <a:pt x="39754" y="118349"/>
                </a:lnTo>
                <a:close/>
              </a:path>
            </a:pathLst>
          </a:custGeom>
          <a:solidFill>
            <a:srgbClr val="5DBAFF"/>
          </a:solidFill>
          <a:ln w="25400" algn="ctr">
            <a:solidFill>
              <a:schemeClr val="tx1"/>
            </a:solidFill>
            <a:round/>
            <a:headEnd/>
            <a:tailEnd/>
          </a:ln>
        </p:spPr>
        <p:txBody>
          <a:bodyPr anchor="ctr"/>
          <a:lstStyle/>
          <a:p>
            <a:endParaRPr lang="en-US" b="1" dirty="0">
              <a:latin typeface="Arial" pitchFamily="34" charset="0"/>
              <a:cs typeface="Arial" pitchFamily="34" charset="0"/>
            </a:endParaRPr>
          </a:p>
        </p:txBody>
      </p:sp>
      <p:sp>
        <p:nvSpPr>
          <p:cNvPr id="21" name="Rounded Rectangle 20"/>
          <p:cNvSpPr>
            <a:spLocks noChangeArrowheads="1"/>
          </p:cNvSpPr>
          <p:nvPr/>
        </p:nvSpPr>
        <p:spPr bwMode="auto">
          <a:xfrm>
            <a:off x="76200" y="2667000"/>
            <a:ext cx="1597025" cy="1146175"/>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400" b="1" dirty="0">
                <a:latin typeface="Arial" pitchFamily="34" charset="0"/>
                <a:cs typeface="Arial" pitchFamily="34" charset="0"/>
              </a:rPr>
              <a:t>Generic </a:t>
            </a:r>
          </a:p>
          <a:p>
            <a:r>
              <a:rPr lang="en-US" sz="2400" b="1" dirty="0">
                <a:latin typeface="Arial" pitchFamily="34" charset="0"/>
                <a:cs typeface="Arial" pitchFamily="34" charset="0"/>
              </a:rPr>
              <a:t>market </a:t>
            </a:r>
          </a:p>
          <a:p>
            <a:r>
              <a:rPr lang="en-US" sz="2400" b="1" dirty="0">
                <a:latin typeface="Arial" pitchFamily="34" charset="0"/>
                <a:cs typeface="Arial" pitchFamily="34" charset="0"/>
              </a:rPr>
              <a:t>definition</a:t>
            </a:r>
          </a:p>
        </p:txBody>
      </p:sp>
      <p:sp>
        <p:nvSpPr>
          <p:cNvPr id="22" name="Rounded Rectangle 21"/>
          <p:cNvSpPr>
            <a:spLocks noChangeArrowheads="1"/>
          </p:cNvSpPr>
          <p:nvPr/>
        </p:nvSpPr>
        <p:spPr bwMode="auto">
          <a:xfrm>
            <a:off x="3048000" y="1295400"/>
            <a:ext cx="3200400" cy="914400"/>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400" b="1" dirty="0">
                <a:latin typeface="Arial" pitchFamily="34" charset="0"/>
                <a:cs typeface="Arial" pitchFamily="34" charset="0"/>
              </a:rPr>
              <a:t>Customer (user) </a:t>
            </a:r>
          </a:p>
          <a:p>
            <a:r>
              <a:rPr lang="en-US" sz="2400" b="1" dirty="0">
                <a:latin typeface="Arial" pitchFamily="34" charset="0"/>
                <a:cs typeface="Arial" pitchFamily="34" charset="0"/>
              </a:rPr>
              <a:t>needs</a:t>
            </a:r>
          </a:p>
        </p:txBody>
      </p:sp>
      <p:sp>
        <p:nvSpPr>
          <p:cNvPr id="28" name="Rounded Rectangle 27"/>
          <p:cNvSpPr>
            <a:spLocks noChangeArrowheads="1"/>
          </p:cNvSpPr>
          <p:nvPr/>
        </p:nvSpPr>
        <p:spPr bwMode="auto">
          <a:xfrm>
            <a:off x="3048000" y="2743200"/>
            <a:ext cx="3200400" cy="914400"/>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400" b="1" dirty="0">
                <a:latin typeface="Arial" pitchFamily="34" charset="0"/>
                <a:cs typeface="Arial" pitchFamily="34" charset="0"/>
              </a:rPr>
              <a:t>Customer types</a:t>
            </a:r>
          </a:p>
        </p:txBody>
      </p:sp>
      <p:sp>
        <p:nvSpPr>
          <p:cNvPr id="29" name="Rounded Rectangle 28"/>
          <p:cNvSpPr>
            <a:spLocks noChangeArrowheads="1"/>
          </p:cNvSpPr>
          <p:nvPr/>
        </p:nvSpPr>
        <p:spPr bwMode="auto">
          <a:xfrm>
            <a:off x="3048000" y="4114800"/>
            <a:ext cx="3300413" cy="914400"/>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400" b="1" dirty="0">
                <a:latin typeface="Arial" pitchFamily="34" charset="0"/>
                <a:cs typeface="Arial" pitchFamily="34" charset="0"/>
              </a:rPr>
              <a:t>Geographic area</a:t>
            </a:r>
          </a:p>
        </p:txBody>
      </p:sp>
      <p:sp>
        <p:nvSpPr>
          <p:cNvPr id="30" name="Rounded Rectangle 29"/>
          <p:cNvSpPr>
            <a:spLocks noChangeArrowheads="1"/>
          </p:cNvSpPr>
          <p:nvPr/>
        </p:nvSpPr>
        <p:spPr bwMode="auto">
          <a:xfrm>
            <a:off x="3048000" y="5502275"/>
            <a:ext cx="3200400" cy="9144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400" b="1" dirty="0">
                <a:latin typeface="Arial" pitchFamily="34" charset="0"/>
                <a:cs typeface="Arial" pitchFamily="34" charset="0"/>
              </a:rPr>
              <a:t>Product type </a:t>
            </a:r>
          </a:p>
          <a:p>
            <a:r>
              <a:rPr lang="en-US" sz="2400" b="1" dirty="0">
                <a:latin typeface="Arial" pitchFamily="34" charset="0"/>
                <a:cs typeface="Arial" pitchFamily="34" charset="0"/>
              </a:rPr>
              <a:t>(good and/or service)</a:t>
            </a:r>
          </a:p>
        </p:txBody>
      </p:sp>
      <p:sp>
        <p:nvSpPr>
          <p:cNvPr id="34" name="Rounded Rectangle 33"/>
          <p:cNvSpPr>
            <a:spLocks noChangeArrowheads="1"/>
          </p:cNvSpPr>
          <p:nvPr/>
        </p:nvSpPr>
        <p:spPr bwMode="auto">
          <a:xfrm>
            <a:off x="7620000" y="3276600"/>
            <a:ext cx="1447800" cy="10668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400" b="1" dirty="0">
                <a:latin typeface="Arial" pitchFamily="34" charset="0"/>
                <a:cs typeface="Arial" pitchFamily="34" charset="0"/>
              </a:rPr>
              <a:t>Product-</a:t>
            </a:r>
          </a:p>
          <a:p>
            <a:r>
              <a:rPr lang="en-US" sz="2400" b="1" dirty="0">
                <a:latin typeface="Arial" pitchFamily="34" charset="0"/>
                <a:cs typeface="Arial" pitchFamily="34" charset="0"/>
              </a:rPr>
              <a:t>market </a:t>
            </a:r>
          </a:p>
          <a:p>
            <a:r>
              <a:rPr lang="en-US" sz="2400" b="1" dirty="0">
                <a:latin typeface="Arial" pitchFamily="34" charset="0"/>
                <a:cs typeface="Arial" pitchFamily="34" charset="0"/>
              </a:rPr>
              <a:t>definition</a:t>
            </a:r>
          </a:p>
        </p:txBody>
      </p:sp>
    </p:spTree>
    <p:custDataLst>
      <p:tags r:id="rId1"/>
    </p:custDataLst>
    <p:extLst>
      <p:ext uri="{BB962C8B-B14F-4D97-AF65-F5344CB8AC3E}">
        <p14:creationId xmlns:p14="http://schemas.microsoft.com/office/powerpoint/2010/main" val="32012037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500"/>
                                        <p:tgtEl>
                                          <p:spTgt spid="28"/>
                                        </p:tgtEl>
                                      </p:cBhvr>
                                    </p:animEffect>
                                  </p:childTnLst>
                                </p:cTn>
                              </p:par>
                            </p:childTnLst>
                          </p:cTn>
                        </p:par>
                        <p:par>
                          <p:cTn id="15" fill="hold" nodeType="afterGroup">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par>
                          <p:cTn id="18" fill="hold" nodeType="afterGroup">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nodeType="afterGroup">
                            <p:stCondLst>
                              <p:cond delay="1500"/>
                            </p:stCondLst>
                            <p:childTnLst>
                              <p:par>
                                <p:cTn id="23" presetID="1"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par>
                          <p:cTn id="25" fill="hold" nodeType="afterGroup">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nodeType="afterGroup">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par>
                          <p:cTn id="33" fill="hold" nodeType="afterGroup">
                            <p:stCondLst>
                              <p:cond delay="2500"/>
                            </p:stCondLst>
                            <p:childTnLst>
                              <p:par>
                                <p:cTn id="34" presetID="1"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par>
                          <p:cTn id="36" fill="hold" nodeType="afterGroup">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right)">
                                      <p:cBhvr>
                                        <p:cTn id="44" dur="500"/>
                                        <p:tgtEl>
                                          <p:spTgt spid="23"/>
                                        </p:tgtEl>
                                      </p:cBhvr>
                                    </p:animEffect>
                                  </p:childTnLst>
                                </p:cTn>
                              </p:par>
                            </p:childTnLst>
                          </p:cTn>
                        </p:par>
                        <p:par>
                          <p:cTn id="45" fill="hold" nodeType="afterGroup">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childTnLst>
                          </p:cTn>
                        </p:par>
                        <p:par>
                          <p:cTn id="48" fill="hold" nodeType="afterGroup">
                            <p:stCondLst>
                              <p:cond delay="500"/>
                            </p:stCondLst>
                            <p:childTnLst>
                              <p:par>
                                <p:cTn id="49" presetID="22" presetClass="entr" presetSubtype="2"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right)">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3" grpId="0" animBg="1"/>
      <p:bldP spid="24" grpId="0" animBg="1"/>
      <p:bldP spid="25" grpId="0" animBg="1"/>
      <p:bldP spid="26" grpId="0" animBg="1"/>
      <p:bldP spid="27" grpId="0" animBg="1"/>
      <p:bldP spid="21" grpId="0" animBg="1"/>
      <p:bldP spid="22" grpId="0" animBg="1"/>
      <p:bldP spid="28" grpId="0" animBg="1"/>
      <p:bldP spid="29" grpId="0" animBg="1"/>
      <p:bldP spid="30"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dirty="0"/>
              <a:t>What is Product-Market?</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991438000"/>
      </p:ext>
    </p:extLst>
  </p:cSld>
  <p:clrMapOvr>
    <a:masterClrMapping/>
  </p:clrMapOvr>
  <p:transition>
    <p:pull dir="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76200"/>
            <a:ext cx="8686800" cy="1398587"/>
          </a:xfrm>
        </p:spPr>
        <p:txBody>
          <a:bodyPr>
            <a:normAutofit/>
          </a:bodyPr>
          <a:lstStyle/>
          <a:p>
            <a:r>
              <a:rPr lang="en-US" sz="4000" dirty="0"/>
              <a:t>Segmentation Is a Two-Step Process</a:t>
            </a:r>
          </a:p>
        </p:txBody>
      </p:sp>
      <p:sp>
        <p:nvSpPr>
          <p:cNvPr id="650242" name="Oval 2"/>
          <p:cNvSpPr>
            <a:spLocks noChangeArrowheads="1"/>
          </p:cNvSpPr>
          <p:nvPr/>
        </p:nvSpPr>
        <p:spPr bwMode="auto">
          <a:xfrm>
            <a:off x="3657600" y="2438400"/>
            <a:ext cx="1905000" cy="1718984"/>
          </a:xfrm>
          <a:prstGeom prst="ellipse">
            <a:avLst/>
          </a:prstGeom>
          <a:ln/>
          <a:extLst/>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400" b="1" dirty="0">
                <a:cs typeface="Arial" pitchFamily="34" charset="0"/>
              </a:rPr>
              <a:t>and</a:t>
            </a:r>
          </a:p>
        </p:txBody>
      </p:sp>
      <p:sp>
        <p:nvSpPr>
          <p:cNvPr id="650243" name="AutoShape 3"/>
          <p:cNvSpPr>
            <a:spLocks noChangeArrowheads="1"/>
          </p:cNvSpPr>
          <p:nvPr/>
        </p:nvSpPr>
        <p:spPr bwMode="auto">
          <a:xfrm>
            <a:off x="4664075" y="3276600"/>
            <a:ext cx="4098925" cy="2435226"/>
          </a:xfrm>
          <a:prstGeom prst="roundRect">
            <a:avLst>
              <a:gd name="adj" fmla="val 3888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r>
              <a:rPr lang="en-US" sz="2400" b="1" dirty="0">
                <a:cs typeface="Arial" pitchFamily="34" charset="0"/>
              </a:rPr>
              <a:t>Segmenting markets to selecting target markets and develop marketing mixes</a:t>
            </a:r>
          </a:p>
        </p:txBody>
      </p:sp>
      <p:sp>
        <p:nvSpPr>
          <p:cNvPr id="23557" name="AutoShape 4"/>
          <p:cNvSpPr>
            <a:spLocks noChangeArrowheads="1"/>
          </p:cNvSpPr>
          <p:nvPr/>
        </p:nvSpPr>
        <p:spPr bwMode="auto">
          <a:xfrm>
            <a:off x="166687" y="1447800"/>
            <a:ext cx="4095750" cy="2435226"/>
          </a:xfrm>
          <a:prstGeom prst="roundRect">
            <a:avLst>
              <a:gd name="adj" fmla="val 39583"/>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r>
              <a:rPr lang="en-US" sz="2400" b="1" dirty="0">
                <a:cs typeface="Arial" pitchFamily="34" charset="0"/>
              </a:rPr>
              <a:t>Naming broad product-markets</a:t>
            </a:r>
          </a:p>
        </p:txBody>
      </p:sp>
    </p:spTree>
    <p:custDataLst>
      <p:tags r:id="rId1"/>
    </p:custDataLst>
    <p:extLst>
      <p:ext uri="{BB962C8B-B14F-4D97-AF65-F5344CB8AC3E}">
        <p14:creationId xmlns:p14="http://schemas.microsoft.com/office/powerpoint/2010/main" val="129081903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dissolve">
                                      <p:cBhvr>
                                        <p:cTn id="7" dur="500"/>
                                        <p:tgtEl>
                                          <p:spTgt spid="65024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50243"/>
                                        </p:tgtEl>
                                        <p:attrNameLst>
                                          <p:attrName>style.visibility</p:attrName>
                                        </p:attrNameLst>
                                      </p:cBhvr>
                                      <p:to>
                                        <p:strVal val="visible"/>
                                      </p:to>
                                    </p:set>
                                    <p:animEffect transition="in" filter="wipe(left)">
                                      <p:cBhvr>
                                        <p:cTn id="11" dur="500"/>
                                        <p:tgtEl>
                                          <p:spTgt spid="65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animBg="1"/>
      <p:bldP spid="6502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0"/>
            <a:ext cx="8229600" cy="1398587"/>
          </a:xfrm>
        </p:spPr>
        <p:txBody>
          <a:bodyPr>
            <a:normAutofit fontScale="90000"/>
          </a:bodyPr>
          <a:lstStyle/>
          <a:p>
            <a:r>
              <a:rPr lang="en-US" dirty="0"/>
              <a:t>Marketers Need Information about Competitors (Exhibit 4-3)</a:t>
            </a:r>
          </a:p>
        </p:txBody>
      </p:sp>
      <p:grpSp>
        <p:nvGrpSpPr>
          <p:cNvPr id="3" name="Group 81"/>
          <p:cNvGrpSpPr>
            <a:grpSpLocks/>
          </p:cNvGrpSpPr>
          <p:nvPr/>
        </p:nvGrpSpPr>
        <p:grpSpPr bwMode="auto">
          <a:xfrm>
            <a:off x="715963" y="1370910"/>
            <a:ext cx="4572000" cy="533400"/>
            <a:chOff x="576" y="816"/>
            <a:chExt cx="2880" cy="336"/>
          </a:xfrm>
        </p:grpSpPr>
        <p:sp>
          <p:nvSpPr>
            <p:cNvPr id="24599" name="Trapezoid 4"/>
            <p:cNvSpPr>
              <a:spLocks noChangeArrowheads="1"/>
            </p:cNvSpPr>
            <p:nvPr/>
          </p:nvSpPr>
          <p:spPr bwMode="auto">
            <a:xfrm rot="10800000">
              <a:off x="576" y="816"/>
              <a:ext cx="2880" cy="336"/>
            </a:xfrm>
            <a:custGeom>
              <a:avLst/>
              <a:gdLst>
                <a:gd name="T0" fmla="*/ 0 w 2362200"/>
                <a:gd name="T1" fmla="*/ 0 h 381000"/>
                <a:gd name="T2" fmla="*/ 0 w 2362200"/>
                <a:gd name="T3" fmla="*/ 0 h 381000"/>
                <a:gd name="T4" fmla="*/ 0 w 2362200"/>
                <a:gd name="T5" fmla="*/ 0 h 381000"/>
                <a:gd name="T6" fmla="*/ 0 w 2362200"/>
                <a:gd name="T7" fmla="*/ 0 h 381000"/>
                <a:gd name="T8" fmla="*/ 17694720 60000 65536"/>
                <a:gd name="T9" fmla="*/ 11796480 60000 65536"/>
                <a:gd name="T10" fmla="*/ 5898240 60000 65536"/>
                <a:gd name="T11" fmla="*/ 0 60000 65536"/>
                <a:gd name="T12" fmla="*/ 96785 w 2362200"/>
                <a:gd name="T13" fmla="*/ 15875 h 381000"/>
                <a:gd name="T14" fmla="*/ 2265415 w 2362200"/>
                <a:gd name="T15" fmla="*/ 381000 h 381000"/>
              </a:gdLst>
              <a:ahLst/>
              <a:cxnLst>
                <a:cxn ang="T8">
                  <a:pos x="T0" y="T1"/>
                </a:cxn>
                <a:cxn ang="T9">
                  <a:pos x="T2" y="T3"/>
                </a:cxn>
                <a:cxn ang="T10">
                  <a:pos x="T4" y="T5"/>
                </a:cxn>
                <a:cxn ang="T11">
                  <a:pos x="T6" y="T7"/>
                </a:cxn>
              </a:cxnLst>
              <a:rect l="T12" t="T13" r="T14" b="T15"/>
              <a:pathLst>
                <a:path w="2362200" h="381000">
                  <a:moveTo>
                    <a:pt x="0" y="381000"/>
                  </a:moveTo>
                  <a:lnTo>
                    <a:pt x="145492" y="0"/>
                  </a:lnTo>
                  <a:lnTo>
                    <a:pt x="2216708" y="0"/>
                  </a:lnTo>
                  <a:lnTo>
                    <a:pt x="2362200" y="381000"/>
                  </a:lnTo>
                  <a:lnTo>
                    <a:pt x="0" y="381000"/>
                  </a:lnTo>
                  <a:close/>
                </a:path>
              </a:pathLst>
            </a:custGeom>
            <a:ln>
              <a:headEnd/>
              <a:tailEnd/>
            </a:ln>
          </p:spPr>
          <p:style>
            <a:lnRef idx="2">
              <a:schemeClr val="accent6">
                <a:shade val="50000"/>
              </a:schemeClr>
            </a:lnRef>
            <a:fillRef idx="1">
              <a:schemeClr val="accent6"/>
            </a:fillRef>
            <a:effectRef idx="0">
              <a:schemeClr val="accent6"/>
            </a:effectRef>
            <a:fontRef idx="minor">
              <a:schemeClr val="lt1"/>
            </a:fontRef>
          </p:style>
          <p:txBody>
            <a:bodyPr rot="10800000" anchor="ctr"/>
            <a:lstStyle/>
            <a:p>
              <a:endParaRPr lang="en-US" b="1" dirty="0">
                <a:cs typeface="Arial" pitchFamily="34" charset="0"/>
              </a:endParaRPr>
            </a:p>
          </p:txBody>
        </p:sp>
        <p:sp>
          <p:nvSpPr>
            <p:cNvPr id="24600" name="TextBox 7"/>
            <p:cNvSpPr txBox="1">
              <a:spLocks noChangeArrowheads="1"/>
            </p:cNvSpPr>
            <p:nvPr/>
          </p:nvSpPr>
          <p:spPr bwMode="auto">
            <a:xfrm>
              <a:off x="864" y="864"/>
              <a:ext cx="2208" cy="288"/>
            </a:xfrm>
            <a:prstGeom prst="rect">
              <a:avLst/>
            </a:prstGeom>
            <a:ln>
              <a:noFill/>
            </a:ln>
            <a:extLst/>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400" b="1" dirty="0">
                  <a:latin typeface="+mn-lt"/>
                  <a:cs typeface="Arial" pitchFamily="34" charset="0"/>
                </a:rPr>
                <a:t>All customer needs</a:t>
              </a:r>
            </a:p>
          </p:txBody>
        </p:sp>
      </p:grpSp>
      <p:sp>
        <p:nvSpPr>
          <p:cNvPr id="6" name="Trapezoid 5"/>
          <p:cNvSpPr>
            <a:spLocks noChangeArrowheads="1"/>
          </p:cNvSpPr>
          <p:nvPr/>
        </p:nvSpPr>
        <p:spPr bwMode="auto">
          <a:xfrm rot="10800000">
            <a:off x="1147763" y="2209110"/>
            <a:ext cx="3733800" cy="533400"/>
          </a:xfrm>
          <a:custGeom>
            <a:avLst/>
            <a:gdLst>
              <a:gd name="T0" fmla="*/ 2147483647 w 2057400"/>
              <a:gd name="T1" fmla="*/ 0 h 381000"/>
              <a:gd name="T2" fmla="*/ 2147483647 w 2057400"/>
              <a:gd name="T3" fmla="*/ 2147483647 h 381000"/>
              <a:gd name="T4" fmla="*/ 2147483647 w 2057400"/>
              <a:gd name="T5" fmla="*/ 2147483647 h 381000"/>
              <a:gd name="T6" fmla="*/ 2147483647 w 2057400"/>
              <a:gd name="T7" fmla="*/ 2147483647 h 381000"/>
              <a:gd name="T8" fmla="*/ 17694720 60000 65536"/>
              <a:gd name="T9" fmla="*/ 11796480 60000 65536"/>
              <a:gd name="T10" fmla="*/ 5898240 60000 65536"/>
              <a:gd name="T11" fmla="*/ 0 60000 65536"/>
              <a:gd name="T12" fmla="*/ 96995 w 2057400"/>
              <a:gd name="T13" fmla="*/ 17962 h 381000"/>
              <a:gd name="T14" fmla="*/ 1960405 w 2057400"/>
              <a:gd name="T15" fmla="*/ 381000 h 381000"/>
            </a:gdLst>
            <a:ahLst/>
            <a:cxnLst>
              <a:cxn ang="T8">
                <a:pos x="T0" y="T1"/>
              </a:cxn>
              <a:cxn ang="T9">
                <a:pos x="T2" y="T3"/>
              </a:cxn>
              <a:cxn ang="T10">
                <a:pos x="T4" y="T5"/>
              </a:cxn>
              <a:cxn ang="T11">
                <a:pos x="T6" y="T7"/>
              </a:cxn>
            </a:cxnLst>
            <a:rect l="T12" t="T13" r="T14" b="T15"/>
            <a:pathLst>
              <a:path w="2057400" h="381000">
                <a:moveTo>
                  <a:pt x="0" y="381000"/>
                </a:moveTo>
                <a:lnTo>
                  <a:pt x="145492" y="0"/>
                </a:lnTo>
                <a:lnTo>
                  <a:pt x="1911908" y="0"/>
                </a:lnTo>
                <a:lnTo>
                  <a:pt x="2057400" y="381000"/>
                </a:lnTo>
                <a:lnTo>
                  <a:pt x="0" y="381000"/>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rot="10800000" anchor="ctr"/>
          <a:lstStyle/>
          <a:p>
            <a:r>
              <a:rPr lang="en-US" sz="2400" b="1" dirty="0">
                <a:cs typeface="Arial" pitchFamily="34" charset="0"/>
              </a:rPr>
              <a:t>Some generic market</a:t>
            </a:r>
          </a:p>
        </p:txBody>
      </p:sp>
      <p:cxnSp>
        <p:nvCxnSpPr>
          <p:cNvPr id="12" name="Straight Arrow Connector 11"/>
          <p:cNvCxnSpPr>
            <a:cxnSpLocks noChangeShapeType="1"/>
          </p:cNvCxnSpPr>
          <p:nvPr/>
        </p:nvCxnSpPr>
        <p:spPr bwMode="auto">
          <a:xfrm>
            <a:off x="2990851" y="1904310"/>
            <a:ext cx="0" cy="30480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7" name="Rounded Rectangle 16"/>
          <p:cNvSpPr>
            <a:spLocks noChangeArrowheads="1"/>
          </p:cNvSpPr>
          <p:nvPr/>
        </p:nvSpPr>
        <p:spPr bwMode="auto">
          <a:xfrm>
            <a:off x="1781176" y="4267200"/>
            <a:ext cx="2438400" cy="10668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cs typeface="Arial" pitchFamily="34" charset="0"/>
              </a:rPr>
              <a:t>Homogeneous (narrow) product-markets</a:t>
            </a:r>
          </a:p>
        </p:txBody>
      </p:sp>
      <p:sp>
        <p:nvSpPr>
          <p:cNvPr id="19" name="Left Brace 18"/>
          <p:cNvSpPr>
            <a:spLocks/>
          </p:cNvSpPr>
          <p:nvPr/>
        </p:nvSpPr>
        <p:spPr bwMode="auto">
          <a:xfrm rot="5400000">
            <a:off x="2790825" y="3152776"/>
            <a:ext cx="246063" cy="4608512"/>
          </a:xfrm>
          <a:prstGeom prst="leftBrace">
            <a:avLst>
              <a:gd name="adj1" fmla="val 9711"/>
              <a:gd name="adj2" fmla="val 50000"/>
            </a:avLst>
          </a:prstGeom>
          <a:noFill/>
          <a:ln w="38100" algn="ctr">
            <a:solidFill>
              <a:schemeClr val="tx1"/>
            </a:solidFill>
            <a:round/>
            <a:headEnd/>
            <a:tailEnd/>
          </a:ln>
        </p:spPr>
        <p:txBody>
          <a:bodyPr anchor="ctr"/>
          <a:lstStyle/>
          <a:p>
            <a:pPr fontAlgn="auto">
              <a:spcBef>
                <a:spcPts val="0"/>
              </a:spcBef>
              <a:spcAft>
                <a:spcPts val="0"/>
              </a:spcAft>
              <a:defRPr/>
            </a:pPr>
            <a:endParaRPr lang="en-US" sz="1800" b="1" dirty="0">
              <a:latin typeface="+mn-lt"/>
              <a:cs typeface="Arial" pitchFamily="34" charset="0"/>
            </a:endParaRPr>
          </a:p>
        </p:txBody>
      </p:sp>
      <p:sp>
        <p:nvSpPr>
          <p:cNvPr id="21" name="Rounded Rectangle 20"/>
          <p:cNvSpPr>
            <a:spLocks noChangeArrowheads="1"/>
          </p:cNvSpPr>
          <p:nvPr/>
        </p:nvSpPr>
        <p:spPr bwMode="auto">
          <a:xfrm>
            <a:off x="801688" y="5562600"/>
            <a:ext cx="1298575" cy="914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cs typeface="Arial" pitchFamily="34" charset="0"/>
              </a:rPr>
              <a:t>Single target market</a:t>
            </a:r>
          </a:p>
        </p:txBody>
      </p:sp>
      <p:sp>
        <p:nvSpPr>
          <p:cNvPr id="22" name="Rounded Rectangle 21"/>
          <p:cNvSpPr>
            <a:spLocks noChangeArrowheads="1"/>
          </p:cNvSpPr>
          <p:nvPr/>
        </p:nvSpPr>
        <p:spPr bwMode="auto">
          <a:xfrm>
            <a:off x="2268538" y="5562600"/>
            <a:ext cx="1298575" cy="914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cs typeface="Arial" pitchFamily="34" charset="0"/>
              </a:rPr>
              <a:t>Multiple target markets</a:t>
            </a:r>
          </a:p>
        </p:txBody>
      </p:sp>
      <p:sp>
        <p:nvSpPr>
          <p:cNvPr id="23" name="Rounded Rectangle 22"/>
          <p:cNvSpPr>
            <a:spLocks noChangeArrowheads="1"/>
          </p:cNvSpPr>
          <p:nvPr/>
        </p:nvSpPr>
        <p:spPr bwMode="auto">
          <a:xfrm>
            <a:off x="3694113" y="5562600"/>
            <a:ext cx="1524000" cy="914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cs typeface="Arial" pitchFamily="34" charset="0"/>
              </a:rPr>
              <a:t>Combined target markets</a:t>
            </a:r>
          </a:p>
        </p:txBody>
      </p:sp>
      <p:grpSp>
        <p:nvGrpSpPr>
          <p:cNvPr id="4" name="Group 83"/>
          <p:cNvGrpSpPr>
            <a:grpSpLocks/>
          </p:cNvGrpSpPr>
          <p:nvPr/>
        </p:nvGrpSpPr>
        <p:grpSpPr bwMode="auto">
          <a:xfrm>
            <a:off x="5287963" y="1289050"/>
            <a:ext cx="3276600" cy="2978150"/>
            <a:chOff x="3456" y="716"/>
            <a:chExt cx="2064" cy="1728"/>
          </a:xfrm>
        </p:grpSpPr>
        <p:sp>
          <p:nvSpPr>
            <p:cNvPr id="20" name="Left Brace 19"/>
            <p:cNvSpPr>
              <a:spLocks/>
            </p:cNvSpPr>
            <p:nvPr/>
          </p:nvSpPr>
          <p:spPr bwMode="auto">
            <a:xfrm rot="10800000">
              <a:off x="3456" y="716"/>
              <a:ext cx="336" cy="1728"/>
            </a:xfrm>
            <a:prstGeom prst="leftBrace">
              <a:avLst>
                <a:gd name="adj1" fmla="val 15000"/>
                <a:gd name="adj2" fmla="val 50000"/>
              </a:avLst>
            </a:prstGeom>
            <a:noFill/>
            <a:ln w="38100" algn="ctr">
              <a:solidFill>
                <a:schemeClr val="tx1"/>
              </a:solidFill>
              <a:round/>
              <a:headEnd/>
              <a:tailEnd/>
            </a:ln>
          </p:spPr>
          <p:txBody>
            <a:bodyPr rot="10800000" anchor="ctr"/>
            <a:lstStyle/>
            <a:p>
              <a:pPr fontAlgn="auto">
                <a:spcBef>
                  <a:spcPts val="0"/>
                </a:spcBef>
                <a:spcAft>
                  <a:spcPts val="0"/>
                </a:spcAft>
                <a:defRPr/>
              </a:pPr>
              <a:endParaRPr lang="en-US" sz="1800" b="1" dirty="0">
                <a:latin typeface="+mn-lt"/>
                <a:cs typeface="Arial" pitchFamily="34" charset="0"/>
              </a:endParaRPr>
            </a:p>
          </p:txBody>
        </p:sp>
        <p:sp>
          <p:nvSpPr>
            <p:cNvPr id="24598" name="TextBox 23"/>
            <p:cNvSpPr txBox="1">
              <a:spLocks noChangeArrowheads="1"/>
            </p:cNvSpPr>
            <p:nvPr/>
          </p:nvSpPr>
          <p:spPr bwMode="auto">
            <a:xfrm>
              <a:off x="3936" y="1025"/>
              <a:ext cx="1584" cy="11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r>
                <a:rPr lang="en-US" sz="2400" b="1" dirty="0">
                  <a:latin typeface="+mn-lt"/>
                  <a:cs typeface="Arial" pitchFamily="34" charset="0"/>
                </a:rPr>
                <a:t>Narrowing down to specific product-market</a:t>
              </a:r>
            </a:p>
          </p:txBody>
        </p:sp>
      </p:grpSp>
      <p:grpSp>
        <p:nvGrpSpPr>
          <p:cNvPr id="5" name="Group 84"/>
          <p:cNvGrpSpPr>
            <a:grpSpLocks/>
          </p:cNvGrpSpPr>
          <p:nvPr/>
        </p:nvGrpSpPr>
        <p:grpSpPr bwMode="auto">
          <a:xfrm>
            <a:off x="5105400" y="4114800"/>
            <a:ext cx="3276600" cy="1200150"/>
            <a:chOff x="3456" y="2490"/>
            <a:chExt cx="2064" cy="756"/>
          </a:xfrm>
        </p:grpSpPr>
        <p:sp>
          <p:nvSpPr>
            <p:cNvPr id="24595" name="TextBox 24"/>
            <p:cNvSpPr txBox="1">
              <a:spLocks noChangeArrowheads="1"/>
            </p:cNvSpPr>
            <p:nvPr/>
          </p:nvSpPr>
          <p:spPr bwMode="auto">
            <a:xfrm>
              <a:off x="3936" y="2490"/>
              <a:ext cx="1584" cy="7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r>
                <a:rPr lang="en-US" sz="2400" b="1" dirty="0">
                  <a:latin typeface="+mn-lt"/>
                  <a:cs typeface="Arial" pitchFamily="34" charset="0"/>
                </a:rPr>
                <a:t>Segmenting into possible target markets</a:t>
              </a:r>
            </a:p>
          </p:txBody>
        </p:sp>
        <p:sp>
          <p:nvSpPr>
            <p:cNvPr id="26" name="Left Brace 25"/>
            <p:cNvSpPr>
              <a:spLocks/>
            </p:cNvSpPr>
            <p:nvPr/>
          </p:nvSpPr>
          <p:spPr bwMode="auto">
            <a:xfrm rot="10800000">
              <a:off x="3456" y="2640"/>
              <a:ext cx="336" cy="576"/>
            </a:xfrm>
            <a:prstGeom prst="leftBrace">
              <a:avLst>
                <a:gd name="adj1" fmla="val 11111"/>
                <a:gd name="adj2" fmla="val 50000"/>
              </a:avLst>
            </a:prstGeom>
            <a:noFill/>
            <a:ln w="38100" algn="ctr">
              <a:noFill/>
              <a:round/>
              <a:headEnd/>
              <a:tailEnd/>
            </a:ln>
          </p:spPr>
          <p:txBody>
            <a:bodyPr rot="10800000" anchor="ctr"/>
            <a:lstStyle/>
            <a:p>
              <a:pPr fontAlgn="auto">
                <a:spcBef>
                  <a:spcPts val="0"/>
                </a:spcBef>
                <a:spcAft>
                  <a:spcPts val="0"/>
                </a:spcAft>
                <a:defRPr/>
              </a:pPr>
              <a:endParaRPr lang="en-US" sz="1800" b="1" dirty="0">
                <a:latin typeface="+mn-lt"/>
                <a:cs typeface="Arial" pitchFamily="34" charset="0"/>
              </a:endParaRPr>
            </a:p>
          </p:txBody>
        </p:sp>
      </p:grpSp>
      <p:grpSp>
        <p:nvGrpSpPr>
          <p:cNvPr id="8" name="Group 86"/>
          <p:cNvGrpSpPr>
            <a:grpSpLocks/>
          </p:cNvGrpSpPr>
          <p:nvPr/>
        </p:nvGrpSpPr>
        <p:grpSpPr bwMode="auto">
          <a:xfrm>
            <a:off x="5105400" y="5410200"/>
            <a:ext cx="3352800" cy="1200150"/>
            <a:chOff x="3456" y="3360"/>
            <a:chExt cx="2112" cy="756"/>
          </a:xfrm>
        </p:grpSpPr>
        <p:sp>
          <p:nvSpPr>
            <p:cNvPr id="24593" name="TextBox 26"/>
            <p:cNvSpPr txBox="1">
              <a:spLocks noChangeArrowheads="1"/>
            </p:cNvSpPr>
            <p:nvPr/>
          </p:nvSpPr>
          <p:spPr bwMode="auto">
            <a:xfrm>
              <a:off x="3936" y="3360"/>
              <a:ext cx="1632" cy="7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r>
                <a:rPr lang="en-US" sz="2400" b="1" dirty="0">
                  <a:latin typeface="+mn-lt"/>
                  <a:cs typeface="Arial" pitchFamily="34" charset="0"/>
                </a:rPr>
                <a:t>Selecting target marketing approach</a:t>
              </a:r>
            </a:p>
          </p:txBody>
        </p:sp>
        <p:sp>
          <p:nvSpPr>
            <p:cNvPr id="28" name="Left Brace 27"/>
            <p:cNvSpPr>
              <a:spLocks/>
            </p:cNvSpPr>
            <p:nvPr/>
          </p:nvSpPr>
          <p:spPr bwMode="auto">
            <a:xfrm rot="10800000">
              <a:off x="3456" y="3360"/>
              <a:ext cx="288" cy="720"/>
            </a:xfrm>
            <a:prstGeom prst="leftBrace">
              <a:avLst>
                <a:gd name="adj1" fmla="val 11053"/>
                <a:gd name="adj2" fmla="val 50000"/>
              </a:avLst>
            </a:prstGeom>
            <a:noFill/>
            <a:ln w="38100" algn="ctr">
              <a:noFill/>
              <a:round/>
              <a:headEnd/>
              <a:tailEnd/>
            </a:ln>
          </p:spPr>
          <p:txBody>
            <a:bodyPr rot="10800000" anchor="ctr"/>
            <a:lstStyle/>
            <a:p>
              <a:pPr fontAlgn="auto">
                <a:spcBef>
                  <a:spcPts val="0"/>
                </a:spcBef>
                <a:spcAft>
                  <a:spcPts val="0"/>
                </a:spcAft>
                <a:defRPr/>
              </a:pPr>
              <a:endParaRPr lang="en-US" sz="1800" b="1" dirty="0">
                <a:latin typeface="+mn-lt"/>
                <a:cs typeface="Arial" pitchFamily="34" charset="0"/>
              </a:endParaRPr>
            </a:p>
          </p:txBody>
        </p:sp>
      </p:grpSp>
      <p:sp>
        <p:nvSpPr>
          <p:cNvPr id="7" name="Trapezoid 6"/>
          <p:cNvSpPr>
            <a:spLocks noChangeArrowheads="1"/>
          </p:cNvSpPr>
          <p:nvPr/>
        </p:nvSpPr>
        <p:spPr bwMode="auto">
          <a:xfrm rot="10800000">
            <a:off x="1477963" y="3125098"/>
            <a:ext cx="3049588" cy="879475"/>
          </a:xfrm>
          <a:custGeom>
            <a:avLst/>
            <a:gdLst>
              <a:gd name="T0" fmla="*/ 2147483647 w 1728787"/>
              <a:gd name="T1" fmla="*/ 0 h 457200"/>
              <a:gd name="T2" fmla="*/ 2147483647 w 1728787"/>
              <a:gd name="T3" fmla="*/ 2147483647 h 457200"/>
              <a:gd name="T4" fmla="*/ 2147483647 w 1728787"/>
              <a:gd name="T5" fmla="*/ 2147483647 h 457200"/>
              <a:gd name="T6" fmla="*/ 2147483647 w 1728787"/>
              <a:gd name="T7" fmla="*/ 2147483647 h 457200"/>
              <a:gd name="T8" fmla="*/ 17694720 60000 65536"/>
              <a:gd name="T9" fmla="*/ 11796480 60000 65536"/>
              <a:gd name="T10" fmla="*/ 5898240 60000 65536"/>
              <a:gd name="T11" fmla="*/ 0 60000 65536"/>
              <a:gd name="T12" fmla="*/ 116394 w 1728787"/>
              <a:gd name="T13" fmla="*/ 30782 h 457200"/>
              <a:gd name="T14" fmla="*/ 1612393 w 1728787"/>
              <a:gd name="T15" fmla="*/ 457200 h 457200"/>
            </a:gdLst>
            <a:ahLst/>
            <a:cxnLst>
              <a:cxn ang="T8">
                <a:pos x="T0" y="T1"/>
              </a:cxn>
              <a:cxn ang="T9">
                <a:pos x="T2" y="T3"/>
              </a:cxn>
              <a:cxn ang="T10">
                <a:pos x="T4" y="T5"/>
              </a:cxn>
              <a:cxn ang="T11">
                <a:pos x="T6" y="T7"/>
              </a:cxn>
            </a:cxnLst>
            <a:rect l="T12" t="T13" r="T14" b="T15"/>
            <a:pathLst>
              <a:path w="1728787" h="457200">
                <a:moveTo>
                  <a:pt x="0" y="457200"/>
                </a:moveTo>
                <a:lnTo>
                  <a:pt x="174591" y="0"/>
                </a:lnTo>
                <a:lnTo>
                  <a:pt x="1554196" y="0"/>
                </a:lnTo>
                <a:lnTo>
                  <a:pt x="1728787" y="457200"/>
                </a:lnTo>
                <a:lnTo>
                  <a:pt x="0" y="457200"/>
                </a:lnTo>
                <a:close/>
              </a:path>
            </a:pathLst>
          </a:custGeom>
          <a:ln>
            <a:headEnd/>
            <a:tailEnd/>
          </a:ln>
        </p:spPr>
        <p:style>
          <a:lnRef idx="2">
            <a:schemeClr val="accent5">
              <a:shade val="50000"/>
            </a:schemeClr>
          </a:lnRef>
          <a:fillRef idx="1">
            <a:schemeClr val="accent5"/>
          </a:fillRef>
          <a:effectRef idx="0">
            <a:schemeClr val="accent5"/>
          </a:effectRef>
          <a:fontRef idx="minor">
            <a:schemeClr val="lt1"/>
          </a:fontRef>
        </p:style>
        <p:txBody>
          <a:bodyPr rot="10800000" anchor="ctr"/>
          <a:lstStyle/>
          <a:p>
            <a:r>
              <a:rPr lang="en-US" sz="2400" b="1" dirty="0">
                <a:cs typeface="Arial" pitchFamily="34" charset="0"/>
              </a:rPr>
              <a:t>One broad product-market</a:t>
            </a:r>
          </a:p>
        </p:txBody>
      </p:sp>
      <p:cxnSp>
        <p:nvCxnSpPr>
          <p:cNvPr id="15" name="Straight Arrow Connector 14"/>
          <p:cNvCxnSpPr>
            <a:cxnSpLocks noChangeShapeType="1"/>
          </p:cNvCxnSpPr>
          <p:nvPr/>
        </p:nvCxnSpPr>
        <p:spPr bwMode="auto">
          <a:xfrm>
            <a:off x="2998788" y="4050609"/>
            <a:ext cx="0" cy="216591"/>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 name="Straight Arrow Connector 14"/>
          <p:cNvCxnSpPr>
            <a:cxnSpLocks noChangeShapeType="1"/>
          </p:cNvCxnSpPr>
          <p:nvPr/>
        </p:nvCxnSpPr>
        <p:spPr bwMode="auto">
          <a:xfrm>
            <a:off x="2998788" y="2742510"/>
            <a:ext cx="3175" cy="36195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Tree>
    <p:custDataLst>
      <p:tags r:id="rId1"/>
    </p:custDataLst>
    <p:extLst>
      <p:ext uri="{BB962C8B-B14F-4D97-AF65-F5344CB8AC3E}">
        <p14:creationId xmlns:p14="http://schemas.microsoft.com/office/powerpoint/2010/main" val="106068665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par>
                          <p:cTn id="13" fill="hold" nodeType="afterGroup">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par>
                          <p:cTn id="22" fill="hold" nodeType="afterGroup">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childTnLst>
                          </p:cTn>
                        </p:par>
                        <p:par>
                          <p:cTn id="26" fill="hold" nodeType="afterGroup">
                            <p:stCondLst>
                              <p:cond delay="1000"/>
                            </p:stCondLst>
                            <p:childTnLst>
                              <p:par>
                                <p:cTn id="27" presetID="22" presetClass="entr" presetSubtype="1"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up)">
                                      <p:cBhvr>
                                        <p:cTn id="29" dur="500"/>
                                        <p:tgtEl>
                                          <p:spTgt spid="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par>
                          <p:cTn id="35" fill="hold" nodeType="afterGroup">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childTnLst>
                          </p:cTn>
                        </p:par>
                        <p:par>
                          <p:cTn id="39" fill="hold" nodeType="afterGroup">
                            <p:stCondLst>
                              <p:cond delay="1000"/>
                            </p:stCondLst>
                            <p:childTnLst>
                              <p:par>
                                <p:cTn id="40" presetID="22" presetClass="entr" presetSubtype="1"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500"/>
                                        <p:tgtEl>
                                          <p:spTgt spid="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500"/>
                                        <p:tgtEl>
                                          <p:spTgt spid="22"/>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up)">
                                      <p:cBhvr>
                                        <p:cTn id="56" dur="500"/>
                                        <p:tgtEl>
                                          <p:spTgt spid="23"/>
                                        </p:tgtEl>
                                      </p:cBhvr>
                                    </p:animEffect>
                                  </p:childTnLst>
                                </p:cTn>
                              </p:par>
                              <p:par>
                                <p:cTn id="57" presetID="22" presetClass="entr" presetSubtype="1"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up)">
                                      <p:cBhvr>
                                        <p:cTn id="5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19" grpId="0" animBg="1"/>
      <p:bldP spid="21" grpId="0" animBg="1"/>
      <p:bldP spid="22" grpId="0" animBg="1"/>
      <p:bldP spid="23"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r>
              <a:rPr lang="en-US" altLang="en-US" sz="3600" dirty="0"/>
              <a:t>Market Segmentation Defines Possible Target Markets (Exhibit 4-4)</a:t>
            </a:r>
            <a:endParaRPr lang="en-US" sz="3600" dirty="0"/>
          </a:p>
        </p:txBody>
      </p:sp>
      <p:grpSp>
        <p:nvGrpSpPr>
          <p:cNvPr id="7" name="Group 6"/>
          <p:cNvGrpSpPr/>
          <p:nvPr/>
        </p:nvGrpSpPr>
        <p:grpSpPr>
          <a:xfrm>
            <a:off x="6477000" y="2590800"/>
            <a:ext cx="2438400" cy="1600200"/>
            <a:chOff x="6477000" y="3200400"/>
            <a:chExt cx="2438400" cy="1600200"/>
          </a:xfrm>
        </p:grpSpPr>
        <p:sp>
          <p:nvSpPr>
            <p:cNvPr id="25604" name="Rectangle 23"/>
            <p:cNvSpPr>
              <a:spLocks noChangeArrowheads="1"/>
            </p:cNvSpPr>
            <p:nvPr/>
          </p:nvSpPr>
          <p:spPr bwMode="auto">
            <a:xfrm>
              <a:off x="6477000" y="3200400"/>
              <a:ext cx="2438400" cy="160020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endParaRPr lang="en-US" b="1" dirty="0"/>
            </a:p>
          </p:txBody>
        </p:sp>
        <p:sp>
          <p:nvSpPr>
            <p:cNvPr id="38" name="Rectangle 13"/>
            <p:cNvSpPr>
              <a:spLocks noChangeArrowheads="1"/>
            </p:cNvSpPr>
            <p:nvPr/>
          </p:nvSpPr>
          <p:spPr bwMode="auto">
            <a:xfrm>
              <a:off x="6839792" y="3657600"/>
              <a:ext cx="1787430"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Submarket 4</a:t>
              </a:r>
              <a:endParaRPr lang="en-US" sz="2800" b="1" dirty="0">
                <a:effectLst>
                  <a:outerShdw blurRad="38100" dist="38100" dir="2700000" algn="tl">
                    <a:srgbClr val="C0C0C0"/>
                  </a:outerShdw>
                </a:effectLst>
                <a:latin typeface="+mn-lt"/>
              </a:endParaRPr>
            </a:p>
          </p:txBody>
        </p:sp>
        <p:sp>
          <p:nvSpPr>
            <p:cNvPr id="39" name="Rectangle 14"/>
            <p:cNvSpPr>
              <a:spLocks noChangeArrowheads="1"/>
            </p:cNvSpPr>
            <p:nvPr/>
          </p:nvSpPr>
          <p:spPr bwMode="auto">
            <a:xfrm>
              <a:off x="6849613" y="3962400"/>
              <a:ext cx="1734450"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(Socializers)</a:t>
              </a:r>
              <a:endParaRPr lang="en-US" sz="2800" b="1" dirty="0">
                <a:effectLst>
                  <a:outerShdw blurRad="38100" dist="38100" dir="2700000" algn="tl">
                    <a:srgbClr val="C0C0C0"/>
                  </a:outerShdw>
                </a:effectLst>
                <a:latin typeface="+mn-lt"/>
              </a:endParaRPr>
            </a:p>
          </p:txBody>
        </p:sp>
      </p:grpSp>
      <p:grpSp>
        <p:nvGrpSpPr>
          <p:cNvPr id="4" name="Group 3"/>
          <p:cNvGrpSpPr/>
          <p:nvPr/>
        </p:nvGrpSpPr>
        <p:grpSpPr>
          <a:xfrm>
            <a:off x="228600" y="2590800"/>
            <a:ext cx="2819400" cy="914400"/>
            <a:chOff x="228600" y="3200400"/>
            <a:chExt cx="2819400" cy="914400"/>
          </a:xfrm>
        </p:grpSpPr>
        <p:sp>
          <p:nvSpPr>
            <p:cNvPr id="25625" name="Rectangle 17"/>
            <p:cNvSpPr>
              <a:spLocks noChangeArrowheads="1"/>
            </p:cNvSpPr>
            <p:nvPr/>
          </p:nvSpPr>
          <p:spPr bwMode="auto">
            <a:xfrm>
              <a:off x="228600" y="3200400"/>
              <a:ext cx="2819400" cy="91440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b="1" dirty="0"/>
            </a:p>
          </p:txBody>
        </p:sp>
        <p:sp>
          <p:nvSpPr>
            <p:cNvPr id="29" name="Rectangle 6"/>
            <p:cNvSpPr>
              <a:spLocks noChangeArrowheads="1"/>
            </p:cNvSpPr>
            <p:nvPr/>
          </p:nvSpPr>
          <p:spPr bwMode="auto">
            <a:xfrm>
              <a:off x="667592" y="3352800"/>
              <a:ext cx="1787430"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Submarket 1</a:t>
              </a:r>
              <a:endParaRPr lang="en-US" sz="2800" b="1" dirty="0">
                <a:effectLst>
                  <a:outerShdw blurRad="38100" dist="38100" dir="2700000" algn="tl">
                    <a:srgbClr val="C0C0C0"/>
                  </a:outerShdw>
                </a:effectLst>
                <a:latin typeface="+mn-lt"/>
              </a:endParaRPr>
            </a:p>
          </p:txBody>
        </p:sp>
        <p:sp>
          <p:nvSpPr>
            <p:cNvPr id="30" name="Rectangle 7"/>
            <p:cNvSpPr>
              <a:spLocks noChangeArrowheads="1"/>
            </p:cNvSpPr>
            <p:nvPr/>
          </p:nvSpPr>
          <p:spPr bwMode="auto">
            <a:xfrm>
              <a:off x="715746" y="3663950"/>
              <a:ext cx="1686360"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(Exercisers)</a:t>
              </a:r>
              <a:endParaRPr lang="en-US" sz="2800" b="1" dirty="0">
                <a:effectLst>
                  <a:outerShdw blurRad="38100" dist="38100" dir="2700000" algn="tl">
                    <a:srgbClr val="C0C0C0"/>
                  </a:outerShdw>
                </a:effectLst>
                <a:latin typeface="+mn-lt"/>
              </a:endParaRPr>
            </a:p>
          </p:txBody>
        </p:sp>
      </p:grpSp>
      <p:grpSp>
        <p:nvGrpSpPr>
          <p:cNvPr id="5" name="Group 4"/>
          <p:cNvGrpSpPr/>
          <p:nvPr/>
        </p:nvGrpSpPr>
        <p:grpSpPr>
          <a:xfrm>
            <a:off x="228600" y="3505200"/>
            <a:ext cx="2819400" cy="1981200"/>
            <a:chOff x="228600" y="4114800"/>
            <a:chExt cx="2819400" cy="1981200"/>
          </a:xfrm>
        </p:grpSpPr>
        <p:sp>
          <p:nvSpPr>
            <p:cNvPr id="25626" name="Rectangle 18"/>
            <p:cNvSpPr>
              <a:spLocks noChangeArrowheads="1"/>
            </p:cNvSpPr>
            <p:nvPr/>
          </p:nvSpPr>
          <p:spPr bwMode="auto">
            <a:xfrm>
              <a:off x="228600" y="4114800"/>
              <a:ext cx="2819400" cy="198120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endParaRPr lang="en-US" b="1" dirty="0"/>
            </a:p>
          </p:txBody>
        </p:sp>
        <p:sp>
          <p:nvSpPr>
            <p:cNvPr id="31" name="Rectangle 8"/>
            <p:cNvSpPr>
              <a:spLocks noChangeArrowheads="1"/>
            </p:cNvSpPr>
            <p:nvPr/>
          </p:nvSpPr>
          <p:spPr bwMode="auto">
            <a:xfrm>
              <a:off x="591392" y="4572000"/>
              <a:ext cx="1787430"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Submarket 2</a:t>
              </a:r>
              <a:endParaRPr lang="en-US" sz="2800" b="1" dirty="0">
                <a:effectLst>
                  <a:outerShdw blurRad="38100" dist="38100" dir="2700000" algn="tl">
                    <a:srgbClr val="C0C0C0"/>
                  </a:outerShdw>
                </a:effectLst>
                <a:latin typeface="+mn-lt"/>
              </a:endParaRPr>
            </a:p>
          </p:txBody>
        </p:sp>
        <p:sp>
          <p:nvSpPr>
            <p:cNvPr id="32" name="Rectangle 9"/>
            <p:cNvSpPr>
              <a:spLocks noChangeArrowheads="1"/>
            </p:cNvSpPr>
            <p:nvPr/>
          </p:nvSpPr>
          <p:spPr bwMode="auto">
            <a:xfrm>
              <a:off x="861000" y="4883150"/>
              <a:ext cx="1321238"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(Off-road</a:t>
              </a:r>
              <a:endParaRPr lang="en-US" sz="2800" b="1" dirty="0">
                <a:effectLst>
                  <a:outerShdw blurRad="38100" dist="38100" dir="2700000" algn="tl">
                    <a:srgbClr val="C0C0C0"/>
                  </a:outerShdw>
                </a:effectLst>
                <a:latin typeface="+mn-lt"/>
              </a:endParaRPr>
            </a:p>
          </p:txBody>
        </p:sp>
        <p:sp>
          <p:nvSpPr>
            <p:cNvPr id="33" name="Rectangle 10"/>
            <p:cNvSpPr>
              <a:spLocks noChangeArrowheads="1"/>
            </p:cNvSpPr>
            <p:nvPr/>
          </p:nvSpPr>
          <p:spPr bwMode="auto">
            <a:xfrm>
              <a:off x="624603" y="5194300"/>
              <a:ext cx="1805144"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adventurers)</a:t>
              </a:r>
              <a:endParaRPr lang="en-US" sz="2800" b="1" dirty="0">
                <a:effectLst>
                  <a:outerShdw blurRad="38100" dist="38100" dir="2700000" algn="tl">
                    <a:srgbClr val="C0C0C0"/>
                  </a:outerShdw>
                </a:effectLst>
                <a:latin typeface="+mn-lt"/>
              </a:endParaRPr>
            </a:p>
          </p:txBody>
        </p:sp>
      </p:grpSp>
      <p:grpSp>
        <p:nvGrpSpPr>
          <p:cNvPr id="6" name="Group 5"/>
          <p:cNvGrpSpPr/>
          <p:nvPr/>
        </p:nvGrpSpPr>
        <p:grpSpPr>
          <a:xfrm>
            <a:off x="3048000" y="2590800"/>
            <a:ext cx="3429000" cy="1600200"/>
            <a:chOff x="3048000" y="3200400"/>
            <a:chExt cx="3429000" cy="1600200"/>
          </a:xfrm>
        </p:grpSpPr>
        <p:sp>
          <p:nvSpPr>
            <p:cNvPr id="25627" name="Rectangle 19"/>
            <p:cNvSpPr>
              <a:spLocks noChangeArrowheads="1"/>
            </p:cNvSpPr>
            <p:nvPr/>
          </p:nvSpPr>
          <p:spPr bwMode="auto">
            <a:xfrm>
              <a:off x="3048000" y="3200400"/>
              <a:ext cx="3429000" cy="16002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b="1" dirty="0"/>
            </a:p>
          </p:txBody>
        </p:sp>
        <p:grpSp>
          <p:nvGrpSpPr>
            <p:cNvPr id="25610" name="Group 45"/>
            <p:cNvGrpSpPr>
              <a:grpSpLocks/>
            </p:cNvGrpSpPr>
            <p:nvPr/>
          </p:nvGrpSpPr>
          <p:grpSpPr bwMode="auto">
            <a:xfrm>
              <a:off x="3816011" y="3676650"/>
              <a:ext cx="1875514" cy="669856"/>
              <a:chOff x="3739811" y="2914650"/>
              <a:chExt cx="1875514" cy="669856"/>
            </a:xfrm>
          </p:grpSpPr>
          <p:sp>
            <p:nvSpPr>
              <p:cNvPr id="34" name="Rectangle 11"/>
              <p:cNvSpPr>
                <a:spLocks noChangeArrowheads="1"/>
              </p:cNvSpPr>
              <p:nvPr/>
            </p:nvSpPr>
            <p:spPr bwMode="auto">
              <a:xfrm>
                <a:off x="3791792" y="2914650"/>
                <a:ext cx="1787430"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Submarket 3</a:t>
                </a:r>
                <a:endParaRPr lang="en-US" sz="2800" b="1" dirty="0">
                  <a:effectLst>
                    <a:outerShdw blurRad="38100" dist="38100" dir="2700000" algn="tl">
                      <a:srgbClr val="C0C0C0"/>
                    </a:outerShdw>
                  </a:effectLst>
                  <a:latin typeface="+mn-lt"/>
                </a:endParaRPr>
              </a:p>
            </p:txBody>
          </p:sp>
          <p:sp>
            <p:nvSpPr>
              <p:cNvPr id="35" name="Rectangle 12"/>
              <p:cNvSpPr>
                <a:spLocks noChangeArrowheads="1"/>
              </p:cNvSpPr>
              <p:nvPr/>
            </p:nvSpPr>
            <p:spPr bwMode="auto">
              <a:xfrm>
                <a:off x="3739811" y="3230563"/>
                <a:ext cx="1875514"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(Commuters)</a:t>
                </a:r>
                <a:endParaRPr lang="en-US" sz="2800" b="1" dirty="0">
                  <a:effectLst>
                    <a:outerShdw blurRad="38100" dist="38100" dir="2700000" algn="tl">
                      <a:srgbClr val="C0C0C0"/>
                    </a:outerShdw>
                  </a:effectLst>
                  <a:latin typeface="+mn-lt"/>
                </a:endParaRPr>
              </a:p>
            </p:txBody>
          </p:sp>
        </p:grpSp>
      </p:grpSp>
      <p:grpSp>
        <p:nvGrpSpPr>
          <p:cNvPr id="8" name="Group 7"/>
          <p:cNvGrpSpPr/>
          <p:nvPr/>
        </p:nvGrpSpPr>
        <p:grpSpPr>
          <a:xfrm>
            <a:off x="3048000" y="4191000"/>
            <a:ext cx="5867400" cy="1295400"/>
            <a:chOff x="3048000" y="4800600"/>
            <a:chExt cx="5867400" cy="1295400"/>
          </a:xfrm>
        </p:grpSpPr>
        <p:sp>
          <p:nvSpPr>
            <p:cNvPr id="25628" name="Rectangle 20"/>
            <p:cNvSpPr>
              <a:spLocks noChangeArrowheads="1"/>
            </p:cNvSpPr>
            <p:nvPr/>
          </p:nvSpPr>
          <p:spPr bwMode="auto">
            <a:xfrm>
              <a:off x="3048000" y="4800600"/>
              <a:ext cx="5867400" cy="1295400"/>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endParaRPr lang="en-US" b="1" dirty="0"/>
            </a:p>
          </p:txBody>
        </p:sp>
        <p:grpSp>
          <p:nvGrpSpPr>
            <p:cNvPr id="25611" name="Group 46"/>
            <p:cNvGrpSpPr>
              <a:grpSpLocks/>
            </p:cNvGrpSpPr>
            <p:nvPr/>
          </p:nvGrpSpPr>
          <p:grpSpPr bwMode="auto">
            <a:xfrm>
              <a:off x="4330114" y="5029200"/>
              <a:ext cx="2747548" cy="734943"/>
              <a:chOff x="4253914" y="4267200"/>
              <a:chExt cx="2747548" cy="734943"/>
            </a:xfrm>
          </p:grpSpPr>
          <p:sp>
            <p:nvSpPr>
              <p:cNvPr id="36" name="Rectangle 15"/>
              <p:cNvSpPr>
                <a:spLocks noChangeArrowheads="1"/>
              </p:cNvSpPr>
              <p:nvPr/>
            </p:nvSpPr>
            <p:spPr bwMode="auto">
              <a:xfrm>
                <a:off x="4809380" y="4267200"/>
                <a:ext cx="1787430"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Submarket 5</a:t>
                </a:r>
                <a:endParaRPr lang="en-US" sz="2800" b="1" dirty="0">
                  <a:effectLst>
                    <a:outerShdw blurRad="38100" dist="38100" dir="2700000" algn="tl">
                      <a:srgbClr val="C0C0C0"/>
                    </a:outerShdw>
                  </a:effectLst>
                  <a:latin typeface="+mn-lt"/>
                </a:endParaRPr>
              </a:p>
            </p:txBody>
          </p:sp>
          <p:sp>
            <p:nvSpPr>
              <p:cNvPr id="37" name="Rectangle 16"/>
              <p:cNvSpPr>
                <a:spLocks noChangeArrowheads="1"/>
              </p:cNvSpPr>
              <p:nvPr/>
            </p:nvSpPr>
            <p:spPr bwMode="auto">
              <a:xfrm>
                <a:off x="4253914" y="4648200"/>
                <a:ext cx="2747548" cy="353943"/>
              </a:xfrm>
              <a:prstGeom prst="rect">
                <a:avLst/>
              </a:prstGeom>
              <a:noFill/>
              <a:ln w="9525">
                <a:noFill/>
                <a:miter lim="800000"/>
                <a:headEnd/>
                <a:tailEnd/>
              </a:ln>
            </p:spPr>
            <p:txBody>
              <a:bodyPr wrap="none" lIns="0" tIns="0" rIns="0" bIns="0">
                <a:spAutoFit/>
              </a:bodyPr>
              <a:lstStyle/>
              <a:p>
                <a:pPr>
                  <a:defRPr/>
                </a:pPr>
                <a:r>
                  <a:rPr lang="en-US" sz="2300" b="1" dirty="0">
                    <a:latin typeface="+mn-lt"/>
                  </a:rPr>
                  <a:t>(Environmentalists)</a:t>
                </a:r>
                <a:endParaRPr lang="en-US" sz="2800" b="1" dirty="0">
                  <a:effectLst>
                    <a:outerShdw blurRad="38100" dist="38100" dir="2700000" algn="tl">
                      <a:srgbClr val="C0C0C0"/>
                    </a:outerShdw>
                  </a:effectLst>
                  <a:latin typeface="+mn-lt"/>
                </a:endParaRPr>
              </a:p>
            </p:txBody>
          </p:sp>
        </p:grpSp>
      </p:grpSp>
      <p:sp>
        <p:nvSpPr>
          <p:cNvPr id="25608" name="TextBox 40"/>
          <p:cNvSpPr txBox="1">
            <a:spLocks noChangeArrowheads="1"/>
          </p:cNvSpPr>
          <p:nvPr/>
        </p:nvSpPr>
        <p:spPr bwMode="auto">
          <a:xfrm>
            <a:off x="838200" y="1600200"/>
            <a:ext cx="762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400" b="1" dirty="0">
                <a:latin typeface="+mn-lt"/>
              </a:rPr>
              <a:t>Broad product-market (or generic market) name goes here (The bicycle-riders product-market)</a:t>
            </a:r>
          </a:p>
        </p:txBody>
      </p:sp>
    </p:spTree>
    <p:custDataLst>
      <p:tags r:id="rId1"/>
    </p:custDataLst>
    <p:extLst>
      <p:ext uri="{BB962C8B-B14F-4D97-AF65-F5344CB8AC3E}">
        <p14:creationId xmlns:p14="http://schemas.microsoft.com/office/powerpoint/2010/main" val="166376132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608">
                                            <p:txEl>
                                              <p:pRg st="0" end="0"/>
                                            </p:txEl>
                                          </p:spTgt>
                                        </p:tgtEl>
                                        <p:attrNameLst>
                                          <p:attrName>style.visibility</p:attrName>
                                        </p:attrNameLst>
                                      </p:cBhvr>
                                      <p:to>
                                        <p:strVal val="visible"/>
                                      </p:to>
                                    </p:set>
                                    <p:animEffect transition="in" filter="wipe(left)">
                                      <p:cBhvr>
                                        <p:cTn id="7" dur="500"/>
                                        <p:tgtEl>
                                          <p:spTgt spid="256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 name="TextBox 36"/>
          <p:cNvSpPr txBox="1">
            <a:spLocks noChangeArrowheads="1"/>
          </p:cNvSpPr>
          <p:nvPr/>
        </p:nvSpPr>
        <p:spPr bwMode="auto">
          <a:xfrm>
            <a:off x="908111" y="1447800"/>
            <a:ext cx="2920999" cy="1015663"/>
          </a:xfrm>
          <a:prstGeom prst="rect">
            <a:avLst/>
          </a:prstGeom>
          <a:noFill/>
          <a:ln>
            <a:noFill/>
          </a:ln>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mn-lt"/>
                <a:cs typeface="Arial" pitchFamily="34" charset="0"/>
              </a:rPr>
              <a:t>A. Product-market showing</a:t>
            </a:r>
          </a:p>
          <a:p>
            <a:pPr eaLnBrk="1" hangingPunct="1"/>
            <a:r>
              <a:rPr lang="en-US" sz="2000" b="1" dirty="0">
                <a:latin typeface="+mn-lt"/>
                <a:cs typeface="Arial" pitchFamily="34" charset="0"/>
              </a:rPr>
              <a:t>three segments</a:t>
            </a:r>
          </a:p>
        </p:txBody>
      </p:sp>
      <p:pic>
        <p:nvPicPr>
          <p:cNvPr id="26627" name="Picture 23"/>
          <p:cNvPicPr>
            <a:picLocks noChangeAspect="1" noChangeArrowheads="1"/>
          </p:cNvPicPr>
          <p:nvPr/>
        </p:nvPicPr>
        <p:blipFill>
          <a:blip r:embed="rId4">
            <a:lum bright="34000" contrast="12000"/>
            <a:extLst>
              <a:ext uri="{28A0092B-C50C-407E-A947-70E740481C1C}">
                <a14:useLocalDpi xmlns:a14="http://schemas.microsoft.com/office/drawing/2010/main" val="0"/>
              </a:ext>
            </a:extLst>
          </a:blip>
          <a:srcRect/>
          <a:stretch>
            <a:fillRect/>
          </a:stretch>
        </p:blipFill>
        <p:spPr bwMode="auto">
          <a:xfrm>
            <a:off x="469726" y="2740818"/>
            <a:ext cx="3453479" cy="3321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pic>
      <p:sp>
        <p:nvSpPr>
          <p:cNvPr id="26628" name="Rectangle 2"/>
          <p:cNvSpPr>
            <a:spLocks noGrp="1" noChangeArrowheads="1"/>
          </p:cNvSpPr>
          <p:nvPr>
            <p:ph type="title"/>
          </p:nvPr>
        </p:nvSpPr>
        <p:spPr>
          <a:xfrm>
            <a:off x="457200" y="49213"/>
            <a:ext cx="8229600" cy="1398587"/>
          </a:xfrm>
        </p:spPr>
        <p:txBody>
          <a:bodyPr>
            <a:normAutofit fontScale="90000"/>
          </a:bodyPr>
          <a:lstStyle/>
          <a:p>
            <a:r>
              <a:rPr lang="en-US" dirty="0"/>
              <a:t>How Far Should the Aggregating Go? (Exhibit 4-5A and 4-5B)</a:t>
            </a:r>
          </a:p>
        </p:txBody>
      </p:sp>
      <p:pic>
        <p:nvPicPr>
          <p:cNvPr id="30744" name="Picture 24"/>
          <p:cNvPicPr>
            <a:picLocks noChangeAspect="1" noChangeArrowheads="1"/>
          </p:cNvPicPr>
          <p:nvPr/>
        </p:nvPicPr>
        <p:blipFill>
          <a:blip r:embed="rId5">
            <a:lum bright="34000" contrast="12000"/>
            <a:extLst>
              <a:ext uri="{28A0092B-C50C-407E-A947-70E740481C1C}">
                <a14:useLocalDpi xmlns:a14="http://schemas.microsoft.com/office/drawing/2010/main" val="0"/>
              </a:ext>
            </a:extLst>
          </a:blip>
          <a:srcRect/>
          <a:stretch>
            <a:fillRect/>
          </a:stretch>
        </p:blipFill>
        <p:spPr bwMode="auto">
          <a:xfrm>
            <a:off x="4814370" y="2740818"/>
            <a:ext cx="3443266" cy="331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pic>
      <p:sp>
        <p:nvSpPr>
          <p:cNvPr id="38" name="TextBox 37"/>
          <p:cNvSpPr txBox="1">
            <a:spLocks noChangeArrowheads="1"/>
          </p:cNvSpPr>
          <p:nvPr/>
        </p:nvSpPr>
        <p:spPr bwMode="auto">
          <a:xfrm>
            <a:off x="4972110" y="1447800"/>
            <a:ext cx="3200400" cy="1015663"/>
          </a:xfrm>
          <a:prstGeom prst="rect">
            <a:avLst/>
          </a:prstGeom>
          <a:noFill/>
          <a:ln>
            <a:noFill/>
          </a:ln>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mn-lt"/>
                <a:cs typeface="Arial" pitchFamily="34" charset="0"/>
              </a:rPr>
              <a:t>B. Product-market showing</a:t>
            </a:r>
          </a:p>
          <a:p>
            <a:pPr eaLnBrk="1" hangingPunct="1"/>
            <a:r>
              <a:rPr lang="en-US" sz="2000" b="1" dirty="0">
                <a:latin typeface="+mn-lt"/>
                <a:cs typeface="Arial" pitchFamily="34" charset="0"/>
              </a:rPr>
              <a:t>six segments</a:t>
            </a:r>
          </a:p>
        </p:txBody>
      </p:sp>
      <p:sp>
        <p:nvSpPr>
          <p:cNvPr id="39" name="Text Box 5"/>
          <p:cNvSpPr txBox="1">
            <a:spLocks noChangeArrowheads="1"/>
          </p:cNvSpPr>
          <p:nvPr/>
        </p:nvSpPr>
        <p:spPr bwMode="auto">
          <a:xfrm>
            <a:off x="171510" y="6172200"/>
            <a:ext cx="4203700" cy="400110"/>
          </a:xfrm>
          <a:prstGeom prst="rect">
            <a:avLst/>
          </a:prstGeom>
          <a:noFill/>
          <a:ln w="85725">
            <a:noFill/>
            <a:miter lim="800000"/>
            <a:headEnd/>
            <a:tailEnd/>
          </a:ln>
          <a:effectLst/>
        </p:spPr>
        <p:txBody>
          <a:bodyPr wrap="square">
            <a:spAutoFit/>
          </a:bodyPr>
          <a:lstStyle/>
          <a:p>
            <a:pPr fontAlgn="auto">
              <a:spcBef>
                <a:spcPct val="50000"/>
              </a:spcBef>
              <a:spcAft>
                <a:spcPts val="0"/>
              </a:spcAft>
              <a:defRPr/>
            </a:pPr>
            <a:r>
              <a:rPr lang="en-US" sz="2000" b="1" kern="0" dirty="0">
                <a:latin typeface="+mn-lt"/>
                <a:cs typeface="Arial" pitchFamily="34" charset="0"/>
              </a:rPr>
              <a:t>Dependability</a:t>
            </a:r>
            <a:r>
              <a:rPr lang="en-US" sz="2000" b="1" kern="0" dirty="0">
                <a:solidFill>
                  <a:schemeClr val="bg1"/>
                </a:solidFill>
                <a:latin typeface="+mn-lt"/>
                <a:cs typeface="Arial" pitchFamily="34" charset="0"/>
              </a:rPr>
              <a:t> </a:t>
            </a:r>
            <a:r>
              <a:rPr lang="en-US" sz="2000" b="1" kern="0" dirty="0">
                <a:latin typeface="+mn-lt"/>
                <a:cs typeface="Arial" pitchFamily="34" charset="0"/>
              </a:rPr>
              <a:t>dimension</a:t>
            </a:r>
          </a:p>
        </p:txBody>
      </p:sp>
      <p:sp>
        <p:nvSpPr>
          <p:cNvPr id="40" name="Line 8"/>
          <p:cNvSpPr>
            <a:spLocks noChangeShapeType="1"/>
          </p:cNvSpPr>
          <p:nvPr/>
        </p:nvSpPr>
        <p:spPr bwMode="auto">
          <a:xfrm>
            <a:off x="616011" y="6172200"/>
            <a:ext cx="838200" cy="0"/>
          </a:xfrm>
          <a:prstGeom prst="line">
            <a:avLst/>
          </a:prstGeom>
          <a:noFill/>
          <a:ln w="31750">
            <a:solidFill>
              <a:schemeClr val="tx1"/>
            </a:solidFill>
            <a:round/>
            <a:headEnd/>
            <a:tailEnd type="triangle" w="med" len="med"/>
          </a:ln>
          <a:effectLst/>
        </p:spPr>
        <p:txBody>
          <a:bodyPr/>
          <a:lstStyle/>
          <a:p>
            <a:pPr fontAlgn="auto">
              <a:spcBef>
                <a:spcPts val="0"/>
              </a:spcBef>
              <a:spcAft>
                <a:spcPts val="0"/>
              </a:spcAft>
              <a:defRPr/>
            </a:pPr>
            <a:endParaRPr lang="en-US" sz="1800" b="1" kern="0" dirty="0">
              <a:solidFill>
                <a:sysClr val="windowText" lastClr="000000"/>
              </a:solidFill>
              <a:latin typeface="+mn-lt"/>
              <a:cs typeface="Arial" pitchFamily="34" charset="0"/>
            </a:endParaRPr>
          </a:p>
        </p:txBody>
      </p:sp>
      <p:sp>
        <p:nvSpPr>
          <p:cNvPr id="41" name="Line 7"/>
          <p:cNvSpPr>
            <a:spLocks noChangeShapeType="1"/>
          </p:cNvSpPr>
          <p:nvPr/>
        </p:nvSpPr>
        <p:spPr bwMode="auto">
          <a:xfrm flipV="1">
            <a:off x="387411" y="5257800"/>
            <a:ext cx="0" cy="804863"/>
          </a:xfrm>
          <a:prstGeom prst="line">
            <a:avLst/>
          </a:prstGeom>
          <a:noFill/>
          <a:ln w="31750">
            <a:solidFill>
              <a:schemeClr val="tx1"/>
            </a:solidFill>
            <a:round/>
            <a:headEnd/>
            <a:tailEnd type="triangle" w="med" len="med"/>
          </a:ln>
          <a:effectLst/>
        </p:spPr>
        <p:txBody>
          <a:bodyPr/>
          <a:lstStyle/>
          <a:p>
            <a:pPr fontAlgn="auto">
              <a:spcBef>
                <a:spcPts val="0"/>
              </a:spcBef>
              <a:spcAft>
                <a:spcPts val="0"/>
              </a:spcAft>
              <a:defRPr/>
            </a:pPr>
            <a:endParaRPr lang="en-US" sz="1800" b="1" kern="0" dirty="0">
              <a:solidFill>
                <a:sysClr val="windowText" lastClr="000000"/>
              </a:solidFill>
              <a:latin typeface="+mn-lt"/>
              <a:cs typeface="Arial" pitchFamily="34" charset="0"/>
            </a:endParaRPr>
          </a:p>
        </p:txBody>
      </p:sp>
      <p:sp>
        <p:nvSpPr>
          <p:cNvPr id="42" name="Text Box 6"/>
          <p:cNvSpPr txBox="1">
            <a:spLocks noChangeArrowheads="1"/>
          </p:cNvSpPr>
          <p:nvPr/>
        </p:nvSpPr>
        <p:spPr bwMode="auto">
          <a:xfrm rot="16200000">
            <a:off x="-1076295" y="4390995"/>
            <a:ext cx="2552700" cy="400110"/>
          </a:xfrm>
          <a:prstGeom prst="rect">
            <a:avLst/>
          </a:prstGeom>
          <a:noFill/>
          <a:ln w="85725">
            <a:noFill/>
            <a:miter lim="800000"/>
            <a:headEnd/>
            <a:tailEnd/>
          </a:ln>
          <a:effectLst/>
        </p:spPr>
        <p:txBody>
          <a:bodyPr>
            <a:spAutoFit/>
          </a:bodyPr>
          <a:lstStyle/>
          <a:p>
            <a:pPr fontAlgn="auto">
              <a:spcBef>
                <a:spcPct val="50000"/>
              </a:spcBef>
              <a:spcAft>
                <a:spcPts val="0"/>
              </a:spcAft>
              <a:defRPr/>
            </a:pPr>
            <a:r>
              <a:rPr lang="en-US" sz="2000" b="1" kern="0" dirty="0">
                <a:latin typeface="+mn-lt"/>
                <a:cs typeface="Arial" pitchFamily="34" charset="0"/>
              </a:rPr>
              <a:t>Status dimension</a:t>
            </a:r>
          </a:p>
        </p:txBody>
      </p:sp>
      <p:sp>
        <p:nvSpPr>
          <p:cNvPr id="11" name="Text Box 5"/>
          <p:cNvSpPr txBox="1">
            <a:spLocks noChangeArrowheads="1"/>
          </p:cNvSpPr>
          <p:nvPr/>
        </p:nvSpPr>
        <p:spPr bwMode="auto">
          <a:xfrm>
            <a:off x="4819710" y="6172200"/>
            <a:ext cx="3886200" cy="400110"/>
          </a:xfrm>
          <a:prstGeom prst="rect">
            <a:avLst/>
          </a:prstGeom>
          <a:noFill/>
          <a:ln w="85725">
            <a:noFill/>
            <a:miter lim="800000"/>
            <a:headEnd/>
            <a:tailEnd/>
          </a:ln>
          <a:effectLst/>
        </p:spPr>
        <p:txBody>
          <a:bodyPr wrap="square">
            <a:spAutoFit/>
          </a:bodyPr>
          <a:lstStyle/>
          <a:p>
            <a:pPr fontAlgn="auto">
              <a:spcBef>
                <a:spcPct val="50000"/>
              </a:spcBef>
              <a:spcAft>
                <a:spcPts val="0"/>
              </a:spcAft>
              <a:defRPr/>
            </a:pPr>
            <a:r>
              <a:rPr lang="en-US" sz="2000" b="1" kern="0" dirty="0">
                <a:latin typeface="+mn-lt"/>
                <a:cs typeface="Arial" pitchFamily="34" charset="0"/>
              </a:rPr>
              <a:t>Dependability</a:t>
            </a:r>
            <a:r>
              <a:rPr lang="en-US" sz="2000" b="1" kern="0" dirty="0">
                <a:solidFill>
                  <a:schemeClr val="bg1"/>
                </a:solidFill>
                <a:latin typeface="+mn-lt"/>
                <a:cs typeface="Arial" pitchFamily="34" charset="0"/>
              </a:rPr>
              <a:t> </a:t>
            </a:r>
            <a:r>
              <a:rPr lang="en-US" sz="2000" b="1" kern="0" dirty="0">
                <a:latin typeface="+mn-lt"/>
                <a:cs typeface="Arial" pitchFamily="34" charset="0"/>
              </a:rPr>
              <a:t>dimension</a:t>
            </a:r>
          </a:p>
        </p:txBody>
      </p:sp>
      <p:sp>
        <p:nvSpPr>
          <p:cNvPr id="12" name="Line 8"/>
          <p:cNvSpPr>
            <a:spLocks noChangeShapeType="1"/>
          </p:cNvSpPr>
          <p:nvPr/>
        </p:nvSpPr>
        <p:spPr bwMode="auto">
          <a:xfrm>
            <a:off x="4895910" y="6172200"/>
            <a:ext cx="838200" cy="0"/>
          </a:xfrm>
          <a:prstGeom prst="line">
            <a:avLst/>
          </a:prstGeom>
          <a:noFill/>
          <a:ln w="31750">
            <a:solidFill>
              <a:schemeClr val="tx1"/>
            </a:solidFill>
            <a:round/>
            <a:headEnd/>
            <a:tailEnd type="triangle" w="med" len="med"/>
          </a:ln>
          <a:effectLst/>
        </p:spPr>
        <p:txBody>
          <a:bodyPr/>
          <a:lstStyle/>
          <a:p>
            <a:pPr fontAlgn="auto">
              <a:spcBef>
                <a:spcPts val="0"/>
              </a:spcBef>
              <a:spcAft>
                <a:spcPts val="0"/>
              </a:spcAft>
              <a:defRPr/>
            </a:pPr>
            <a:endParaRPr lang="en-US" sz="1800" b="1" kern="0" dirty="0">
              <a:solidFill>
                <a:sysClr val="windowText" lastClr="000000"/>
              </a:solidFill>
              <a:latin typeface="+mn-lt"/>
              <a:cs typeface="Arial" pitchFamily="34" charset="0"/>
            </a:endParaRPr>
          </a:p>
        </p:txBody>
      </p:sp>
      <p:sp>
        <p:nvSpPr>
          <p:cNvPr id="13" name="Line 7"/>
          <p:cNvSpPr>
            <a:spLocks noChangeShapeType="1"/>
          </p:cNvSpPr>
          <p:nvPr/>
        </p:nvSpPr>
        <p:spPr bwMode="auto">
          <a:xfrm flipV="1">
            <a:off x="4667310" y="5181600"/>
            <a:ext cx="0" cy="804863"/>
          </a:xfrm>
          <a:prstGeom prst="line">
            <a:avLst/>
          </a:prstGeom>
          <a:noFill/>
          <a:ln w="31750">
            <a:solidFill>
              <a:schemeClr val="tx1"/>
            </a:solidFill>
            <a:round/>
            <a:headEnd/>
            <a:tailEnd type="triangle" w="med" len="med"/>
          </a:ln>
          <a:effectLst/>
        </p:spPr>
        <p:txBody>
          <a:bodyPr/>
          <a:lstStyle/>
          <a:p>
            <a:pPr fontAlgn="auto">
              <a:spcBef>
                <a:spcPts val="0"/>
              </a:spcBef>
              <a:spcAft>
                <a:spcPts val="0"/>
              </a:spcAft>
              <a:defRPr/>
            </a:pPr>
            <a:endParaRPr lang="en-US" sz="1800" b="1" kern="0" dirty="0">
              <a:solidFill>
                <a:sysClr val="windowText" lastClr="000000"/>
              </a:solidFill>
              <a:latin typeface="+mn-lt"/>
              <a:cs typeface="Arial" pitchFamily="34" charset="0"/>
            </a:endParaRPr>
          </a:p>
        </p:txBody>
      </p:sp>
      <p:sp>
        <p:nvSpPr>
          <p:cNvPr id="14" name="Text Box 6"/>
          <p:cNvSpPr txBox="1">
            <a:spLocks noChangeArrowheads="1"/>
          </p:cNvSpPr>
          <p:nvPr/>
        </p:nvSpPr>
        <p:spPr bwMode="auto">
          <a:xfrm rot="16200000">
            <a:off x="3148824" y="4368249"/>
            <a:ext cx="2552700" cy="400110"/>
          </a:xfrm>
          <a:prstGeom prst="rect">
            <a:avLst/>
          </a:prstGeom>
          <a:noFill/>
          <a:ln w="85725">
            <a:noFill/>
            <a:miter lim="800000"/>
            <a:headEnd/>
            <a:tailEnd/>
          </a:ln>
          <a:effectLst/>
        </p:spPr>
        <p:txBody>
          <a:bodyPr>
            <a:spAutoFit/>
          </a:bodyPr>
          <a:lstStyle/>
          <a:p>
            <a:pPr fontAlgn="auto">
              <a:spcBef>
                <a:spcPct val="50000"/>
              </a:spcBef>
              <a:spcAft>
                <a:spcPts val="0"/>
              </a:spcAft>
              <a:defRPr/>
            </a:pPr>
            <a:r>
              <a:rPr lang="en-US" sz="2000" b="1" kern="0" dirty="0">
                <a:latin typeface="+mn-lt"/>
                <a:cs typeface="Arial" pitchFamily="34" charset="0"/>
              </a:rPr>
              <a:t>Status dimension</a:t>
            </a:r>
          </a:p>
        </p:txBody>
      </p:sp>
    </p:spTree>
    <p:custDataLst>
      <p:tags r:id="rId1"/>
    </p:custDataLst>
    <p:extLst>
      <p:ext uri="{BB962C8B-B14F-4D97-AF65-F5344CB8AC3E}">
        <p14:creationId xmlns:p14="http://schemas.microsoft.com/office/powerpoint/2010/main" val="34894978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074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11" grpId="0"/>
      <p:bldP spid="12" grpId="0" animBg="1"/>
      <p:bldP spid="13"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76200"/>
            <a:ext cx="8229600" cy="1398587"/>
          </a:xfrm>
        </p:spPr>
        <p:txBody>
          <a:bodyPr>
            <a:normAutofit/>
          </a:bodyPr>
          <a:lstStyle/>
          <a:p>
            <a:r>
              <a:rPr lang="en-US" sz="3600" dirty="0"/>
              <a:t>Segmenters and Combiners Aim at Specific Target Markets (Exhibit 4-6)</a:t>
            </a:r>
          </a:p>
        </p:txBody>
      </p:sp>
      <p:grpSp>
        <p:nvGrpSpPr>
          <p:cNvPr id="2" name="Group 80"/>
          <p:cNvGrpSpPr>
            <a:grpSpLocks/>
          </p:cNvGrpSpPr>
          <p:nvPr/>
        </p:nvGrpSpPr>
        <p:grpSpPr bwMode="auto">
          <a:xfrm>
            <a:off x="381000" y="4800600"/>
            <a:ext cx="7467600" cy="1219200"/>
            <a:chOff x="240" y="3024"/>
            <a:chExt cx="4704" cy="768"/>
          </a:xfrm>
        </p:grpSpPr>
        <p:sp>
          <p:nvSpPr>
            <p:cNvPr id="10" name="Rectangle 9"/>
            <p:cNvSpPr>
              <a:spLocks noChangeArrowheads="1"/>
            </p:cNvSpPr>
            <p:nvPr/>
          </p:nvSpPr>
          <p:spPr bwMode="auto">
            <a:xfrm>
              <a:off x="2976" y="3024"/>
              <a:ext cx="1968" cy="768"/>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latin typeface="+mn-lt"/>
                <a:cs typeface="Arial" pitchFamily="34" charset="0"/>
              </a:endParaRPr>
            </a:p>
          </p:txBody>
        </p:sp>
        <p:sp>
          <p:nvSpPr>
            <p:cNvPr id="11" name="Rectangle 10"/>
            <p:cNvSpPr>
              <a:spLocks noChangeArrowheads="1"/>
            </p:cNvSpPr>
            <p:nvPr/>
          </p:nvSpPr>
          <p:spPr bwMode="auto">
            <a:xfrm>
              <a:off x="2976" y="3024"/>
              <a:ext cx="567" cy="336"/>
            </a:xfrm>
            <a:prstGeom prst="rect">
              <a:avLst/>
            </a:prstGeom>
            <a:solidFill>
              <a:srgbClr val="FFB481"/>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latin typeface="+mn-lt"/>
                <a:cs typeface="Arial" pitchFamily="34" charset="0"/>
              </a:endParaRPr>
            </a:p>
          </p:txBody>
        </p:sp>
        <p:sp>
          <p:nvSpPr>
            <p:cNvPr id="12" name="Rectangle 11"/>
            <p:cNvSpPr>
              <a:spLocks noChangeArrowheads="1"/>
            </p:cNvSpPr>
            <p:nvPr/>
          </p:nvSpPr>
          <p:spPr bwMode="auto">
            <a:xfrm>
              <a:off x="2976" y="3360"/>
              <a:ext cx="567" cy="420"/>
            </a:xfrm>
            <a:prstGeom prst="rect">
              <a:avLst/>
            </a:prstGeom>
            <a:solidFill>
              <a:srgbClr val="FFB481"/>
            </a:solidFill>
            <a:ln w="25400" algn="ctr">
              <a:solidFill>
                <a:schemeClr val="bg1"/>
              </a:solidFill>
              <a:miter lim="800000"/>
              <a:headEnd/>
              <a:tailEnd/>
            </a:ln>
          </p:spPr>
          <p:txBody>
            <a:bodyPr anchor="ctr"/>
            <a:lstStyle/>
            <a:p>
              <a:pPr fontAlgn="auto">
                <a:spcBef>
                  <a:spcPts val="0"/>
                </a:spcBef>
                <a:spcAft>
                  <a:spcPts val="0"/>
                </a:spcAft>
                <a:defRPr/>
              </a:pPr>
              <a:endParaRPr lang="en-US" sz="1200" b="1" dirty="0">
                <a:latin typeface="+mn-lt"/>
                <a:cs typeface="Arial" pitchFamily="34" charset="0"/>
              </a:endParaRPr>
            </a:p>
          </p:txBody>
        </p:sp>
        <p:sp>
          <p:nvSpPr>
            <p:cNvPr id="13" name="Rectangle 12"/>
            <p:cNvSpPr>
              <a:spLocks noChangeArrowheads="1"/>
            </p:cNvSpPr>
            <p:nvPr/>
          </p:nvSpPr>
          <p:spPr bwMode="auto">
            <a:xfrm>
              <a:off x="3552" y="3024"/>
              <a:ext cx="873" cy="420"/>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latin typeface="+mn-lt"/>
                <a:cs typeface="Arial" pitchFamily="34" charset="0"/>
              </a:endParaRPr>
            </a:p>
          </p:txBody>
        </p:sp>
        <p:sp>
          <p:nvSpPr>
            <p:cNvPr id="14" name="Rectangle 13"/>
            <p:cNvSpPr>
              <a:spLocks noChangeArrowheads="1"/>
            </p:cNvSpPr>
            <p:nvPr/>
          </p:nvSpPr>
          <p:spPr bwMode="auto">
            <a:xfrm>
              <a:off x="3552" y="3456"/>
              <a:ext cx="1392" cy="336"/>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latin typeface="+mn-lt"/>
                <a:cs typeface="Arial" pitchFamily="34" charset="0"/>
              </a:endParaRPr>
            </a:p>
          </p:txBody>
        </p:sp>
        <p:sp>
          <p:nvSpPr>
            <p:cNvPr id="27671" name="TextBox 20"/>
            <p:cNvSpPr txBox="1">
              <a:spLocks noChangeArrowheads="1"/>
            </p:cNvSpPr>
            <p:nvPr/>
          </p:nvSpPr>
          <p:spPr bwMode="auto">
            <a:xfrm>
              <a:off x="2977" y="3216"/>
              <a:ext cx="55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1400" b="1" dirty="0">
                  <a:solidFill>
                    <a:schemeClr val="bg1"/>
                  </a:solidFill>
                  <a:latin typeface="+mn-lt"/>
                  <a:cs typeface="Arial" pitchFamily="34" charset="0"/>
                </a:rPr>
                <a:t>The </a:t>
              </a:r>
            </a:p>
            <a:p>
              <a:pPr eaLnBrk="1" hangingPunct="1"/>
              <a:r>
                <a:rPr lang="en-US" sz="1400" b="1" dirty="0">
                  <a:solidFill>
                    <a:schemeClr val="bg1"/>
                  </a:solidFill>
                  <a:latin typeface="+mn-lt"/>
                  <a:cs typeface="Arial" pitchFamily="34" charset="0"/>
                </a:rPr>
                <a:t>strategy</a:t>
              </a:r>
            </a:p>
          </p:txBody>
        </p:sp>
        <p:sp>
          <p:nvSpPr>
            <p:cNvPr id="27672" name="TextBox 21"/>
            <p:cNvSpPr txBox="1">
              <a:spLocks noChangeArrowheads="1"/>
            </p:cNvSpPr>
            <p:nvPr/>
          </p:nvSpPr>
          <p:spPr bwMode="auto">
            <a:xfrm>
              <a:off x="240" y="3120"/>
              <a:ext cx="2448"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r>
                <a:rPr lang="en-US" sz="2000" b="1" dirty="0">
                  <a:latin typeface="+mn-lt"/>
                  <a:cs typeface="Arial" pitchFamily="34" charset="0"/>
                </a:rPr>
                <a:t>A combiner aims at two or more submarkets with the same marketing mix.</a:t>
              </a:r>
            </a:p>
          </p:txBody>
        </p:sp>
      </p:grpSp>
      <p:sp>
        <p:nvSpPr>
          <p:cNvPr id="4" name="Rectangle 3"/>
          <p:cNvSpPr>
            <a:spLocks noChangeArrowheads="1"/>
          </p:cNvSpPr>
          <p:nvPr/>
        </p:nvSpPr>
        <p:spPr bwMode="auto">
          <a:xfrm>
            <a:off x="4724400" y="1495425"/>
            <a:ext cx="3124200" cy="1219200"/>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latin typeface="+mn-lt"/>
              <a:cs typeface="Arial" pitchFamily="34" charset="0"/>
            </a:endParaRPr>
          </a:p>
        </p:txBody>
      </p:sp>
      <p:sp>
        <p:nvSpPr>
          <p:cNvPr id="5" name="Rectangle 4"/>
          <p:cNvSpPr>
            <a:spLocks noChangeArrowheads="1"/>
          </p:cNvSpPr>
          <p:nvPr/>
        </p:nvSpPr>
        <p:spPr bwMode="auto">
          <a:xfrm>
            <a:off x="4724400" y="1495425"/>
            <a:ext cx="900113" cy="533400"/>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latin typeface="+mn-lt"/>
              <a:cs typeface="Arial" pitchFamily="34" charset="0"/>
            </a:endParaRPr>
          </a:p>
        </p:txBody>
      </p:sp>
      <p:sp>
        <p:nvSpPr>
          <p:cNvPr id="27654" name="Rectangle 5"/>
          <p:cNvSpPr>
            <a:spLocks noChangeArrowheads="1"/>
          </p:cNvSpPr>
          <p:nvPr/>
        </p:nvSpPr>
        <p:spPr bwMode="auto">
          <a:xfrm>
            <a:off x="4724400" y="2028825"/>
            <a:ext cx="990600" cy="666750"/>
          </a:xfrm>
          <a:prstGeom prst="rect">
            <a:avLst/>
          </a:prstGeom>
          <a:solidFill>
            <a:srgbClr val="FFB481"/>
          </a:solidFill>
          <a:ln w="25400" algn="ctr">
            <a:solidFill>
              <a:schemeClr val="bg1"/>
            </a:solidFill>
            <a:miter lim="800000"/>
            <a:headEnd/>
            <a:tailEnd/>
          </a:ln>
        </p:spPr>
        <p:txBody>
          <a:bodyPr anchor="ctr"/>
          <a:lstStyle/>
          <a:p>
            <a:r>
              <a:rPr lang="en-US" sz="1400" b="1" dirty="0">
                <a:solidFill>
                  <a:schemeClr val="bg1"/>
                </a:solidFill>
                <a:latin typeface="+mn-lt"/>
                <a:cs typeface="Arial" pitchFamily="34" charset="0"/>
              </a:rPr>
              <a:t>The strategy</a:t>
            </a:r>
          </a:p>
        </p:txBody>
      </p:sp>
      <p:sp>
        <p:nvSpPr>
          <p:cNvPr id="7" name="Rectangle 6"/>
          <p:cNvSpPr>
            <a:spLocks noChangeArrowheads="1"/>
          </p:cNvSpPr>
          <p:nvPr/>
        </p:nvSpPr>
        <p:spPr bwMode="auto">
          <a:xfrm>
            <a:off x="5638800" y="1498600"/>
            <a:ext cx="1385888" cy="666750"/>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latin typeface="+mn-lt"/>
              <a:cs typeface="Arial" pitchFamily="34" charset="0"/>
            </a:endParaRPr>
          </a:p>
        </p:txBody>
      </p:sp>
      <p:sp>
        <p:nvSpPr>
          <p:cNvPr id="8" name="Rectangle 7"/>
          <p:cNvSpPr>
            <a:spLocks noChangeArrowheads="1"/>
          </p:cNvSpPr>
          <p:nvPr/>
        </p:nvSpPr>
        <p:spPr bwMode="auto">
          <a:xfrm>
            <a:off x="5638800" y="2181225"/>
            <a:ext cx="2209800" cy="533400"/>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solidFill>
                <a:schemeClr val="bg1"/>
              </a:solidFill>
              <a:latin typeface="+mn-lt"/>
              <a:cs typeface="Arial" pitchFamily="34" charset="0"/>
            </a:endParaRPr>
          </a:p>
        </p:txBody>
      </p:sp>
      <p:sp>
        <p:nvSpPr>
          <p:cNvPr id="27657" name="TextBox 8"/>
          <p:cNvSpPr txBox="1">
            <a:spLocks noChangeArrowheads="1"/>
          </p:cNvSpPr>
          <p:nvPr/>
        </p:nvSpPr>
        <p:spPr bwMode="auto">
          <a:xfrm>
            <a:off x="228600" y="1828800"/>
            <a:ext cx="18288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r>
              <a:rPr lang="en-US" sz="2000" b="1" dirty="0">
                <a:latin typeface="+mn-lt"/>
                <a:cs typeface="Arial" pitchFamily="34" charset="0"/>
              </a:rPr>
              <a:t>A segmenter develops a different marketing mix for each segment.  </a:t>
            </a:r>
          </a:p>
        </p:txBody>
      </p:sp>
      <p:sp>
        <p:nvSpPr>
          <p:cNvPr id="15" name="Rectangle 14"/>
          <p:cNvSpPr>
            <a:spLocks noChangeArrowheads="1"/>
          </p:cNvSpPr>
          <p:nvPr/>
        </p:nvSpPr>
        <p:spPr bwMode="auto">
          <a:xfrm>
            <a:off x="4724400" y="3048000"/>
            <a:ext cx="3124200" cy="1219200"/>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solidFill>
                <a:schemeClr val="bg1"/>
              </a:solidFill>
              <a:latin typeface="+mn-lt"/>
              <a:cs typeface="Arial" pitchFamily="34" charset="0"/>
            </a:endParaRPr>
          </a:p>
        </p:txBody>
      </p:sp>
      <p:sp>
        <p:nvSpPr>
          <p:cNvPr id="16" name="Rectangle 15"/>
          <p:cNvSpPr>
            <a:spLocks noChangeArrowheads="1"/>
          </p:cNvSpPr>
          <p:nvPr/>
        </p:nvSpPr>
        <p:spPr bwMode="auto">
          <a:xfrm>
            <a:off x="4724400" y="3048000"/>
            <a:ext cx="900113" cy="533400"/>
          </a:xfrm>
          <a:prstGeom prst="rect">
            <a:avLst/>
          </a:prstGeom>
          <a:solidFill>
            <a:srgbClr val="5DBAFF"/>
          </a:solidFill>
          <a:ln w="25400" algn="ctr">
            <a:solidFill>
              <a:schemeClr val="bg1"/>
            </a:solidFill>
            <a:miter lim="800000"/>
            <a:headEnd/>
            <a:tailEnd/>
          </a:ln>
        </p:spPr>
        <p:txBody>
          <a:bodyPr anchor="ctr"/>
          <a:lstStyle/>
          <a:p>
            <a:pPr fontAlgn="auto">
              <a:spcBef>
                <a:spcPts val="0"/>
              </a:spcBef>
              <a:spcAft>
                <a:spcPts val="0"/>
              </a:spcAft>
              <a:defRPr/>
            </a:pPr>
            <a:endParaRPr lang="en-US" sz="1800" b="1" dirty="0">
              <a:solidFill>
                <a:schemeClr val="bg1"/>
              </a:solidFill>
              <a:latin typeface="+mn-lt"/>
              <a:cs typeface="Arial" pitchFamily="34" charset="0"/>
            </a:endParaRPr>
          </a:p>
        </p:txBody>
      </p:sp>
      <p:sp>
        <p:nvSpPr>
          <p:cNvPr id="27660" name="Rectangle 16"/>
          <p:cNvSpPr>
            <a:spLocks noChangeArrowheads="1"/>
          </p:cNvSpPr>
          <p:nvPr/>
        </p:nvSpPr>
        <p:spPr bwMode="auto">
          <a:xfrm>
            <a:off x="4724400" y="3581400"/>
            <a:ext cx="976313" cy="666750"/>
          </a:xfrm>
          <a:prstGeom prst="rect">
            <a:avLst/>
          </a:prstGeom>
          <a:solidFill>
            <a:srgbClr val="FFB481"/>
          </a:solidFill>
          <a:ln w="25400" algn="ctr">
            <a:solidFill>
              <a:schemeClr val="bg1"/>
            </a:solidFill>
            <a:miter lim="800000"/>
            <a:headEnd/>
            <a:tailEnd/>
          </a:ln>
        </p:spPr>
        <p:txBody>
          <a:bodyPr anchor="ctr"/>
          <a:lstStyle/>
          <a:p>
            <a:r>
              <a:rPr lang="en-US" sz="1400" b="1" dirty="0">
                <a:solidFill>
                  <a:schemeClr val="bg1"/>
                </a:solidFill>
                <a:latin typeface="+mn-lt"/>
                <a:cs typeface="Arial" pitchFamily="34" charset="0"/>
              </a:rPr>
              <a:t>Strategy one</a:t>
            </a:r>
          </a:p>
        </p:txBody>
      </p:sp>
      <p:sp>
        <p:nvSpPr>
          <p:cNvPr id="27661" name="Rectangle 17"/>
          <p:cNvSpPr>
            <a:spLocks noChangeArrowheads="1"/>
          </p:cNvSpPr>
          <p:nvPr/>
        </p:nvSpPr>
        <p:spPr bwMode="auto">
          <a:xfrm>
            <a:off x="5638800" y="3055938"/>
            <a:ext cx="1385888" cy="666750"/>
          </a:xfrm>
          <a:prstGeom prst="rect">
            <a:avLst/>
          </a:prstGeom>
          <a:solidFill>
            <a:srgbClr val="FFB481"/>
          </a:solidFill>
          <a:ln w="25400" algn="ctr">
            <a:solidFill>
              <a:schemeClr val="bg1"/>
            </a:solidFill>
            <a:miter lim="800000"/>
            <a:headEnd/>
            <a:tailEnd/>
          </a:ln>
        </p:spPr>
        <p:txBody>
          <a:bodyPr anchor="ctr"/>
          <a:lstStyle/>
          <a:p>
            <a:r>
              <a:rPr lang="en-US" sz="1400" b="1" dirty="0">
                <a:solidFill>
                  <a:schemeClr val="bg1"/>
                </a:solidFill>
                <a:latin typeface="+mn-lt"/>
                <a:cs typeface="Arial" pitchFamily="34" charset="0"/>
              </a:rPr>
              <a:t>Strategy two</a:t>
            </a:r>
          </a:p>
        </p:txBody>
      </p:sp>
      <p:sp>
        <p:nvSpPr>
          <p:cNvPr id="27662" name="Rectangle 18"/>
          <p:cNvSpPr>
            <a:spLocks noChangeArrowheads="1"/>
          </p:cNvSpPr>
          <p:nvPr/>
        </p:nvSpPr>
        <p:spPr bwMode="auto">
          <a:xfrm>
            <a:off x="5638800" y="3733800"/>
            <a:ext cx="2209800" cy="533400"/>
          </a:xfrm>
          <a:prstGeom prst="rect">
            <a:avLst/>
          </a:prstGeom>
          <a:solidFill>
            <a:srgbClr val="FFB481"/>
          </a:solidFill>
          <a:ln w="25400" algn="ctr">
            <a:solidFill>
              <a:schemeClr val="bg1"/>
            </a:solidFill>
            <a:miter lim="800000"/>
            <a:headEnd/>
            <a:tailEnd/>
          </a:ln>
        </p:spPr>
        <p:txBody>
          <a:bodyPr anchor="ctr"/>
          <a:lstStyle/>
          <a:p>
            <a:r>
              <a:rPr lang="en-US" sz="1400" b="1" dirty="0">
                <a:solidFill>
                  <a:schemeClr val="bg1"/>
                </a:solidFill>
                <a:latin typeface="+mn-lt"/>
                <a:cs typeface="Arial" pitchFamily="34" charset="0"/>
              </a:rPr>
              <a:t>Strategy three</a:t>
            </a:r>
          </a:p>
        </p:txBody>
      </p:sp>
      <p:sp>
        <p:nvSpPr>
          <p:cNvPr id="20" name="Left Brace 19"/>
          <p:cNvSpPr>
            <a:spLocks/>
          </p:cNvSpPr>
          <p:nvPr/>
        </p:nvSpPr>
        <p:spPr bwMode="auto">
          <a:xfrm>
            <a:off x="2209800" y="1676400"/>
            <a:ext cx="457200" cy="2743200"/>
          </a:xfrm>
          <a:prstGeom prst="leftBrace">
            <a:avLst>
              <a:gd name="adj1" fmla="val 40528"/>
              <a:gd name="adj2" fmla="val 50000"/>
            </a:avLst>
          </a:prstGeom>
          <a:ln>
            <a:headEnd/>
            <a:tailEnd/>
          </a:ln>
        </p:spPr>
        <p:style>
          <a:lnRef idx="3">
            <a:schemeClr val="accent6"/>
          </a:lnRef>
          <a:fillRef idx="0">
            <a:schemeClr val="accent6"/>
          </a:fillRef>
          <a:effectRef idx="2">
            <a:schemeClr val="accent6"/>
          </a:effectRef>
          <a:fontRef idx="minor">
            <a:schemeClr val="tx1"/>
          </a:fontRef>
        </p:style>
        <p:txBody>
          <a:bodyPr anchor="ctr"/>
          <a:lstStyle/>
          <a:p>
            <a:pPr fontAlgn="auto">
              <a:spcBef>
                <a:spcPts val="0"/>
              </a:spcBef>
              <a:spcAft>
                <a:spcPts val="0"/>
              </a:spcAft>
              <a:defRPr/>
            </a:pPr>
            <a:endParaRPr lang="en-US" sz="1800" b="1" dirty="0">
              <a:cs typeface="Arial" pitchFamily="34" charset="0"/>
            </a:endParaRPr>
          </a:p>
        </p:txBody>
      </p:sp>
      <p:sp>
        <p:nvSpPr>
          <p:cNvPr id="27664" name="Text Box 77"/>
          <p:cNvSpPr txBox="1">
            <a:spLocks noChangeArrowheads="1"/>
          </p:cNvSpPr>
          <p:nvPr/>
        </p:nvSpPr>
        <p:spPr bwMode="auto">
          <a:xfrm>
            <a:off x="2590800" y="1752600"/>
            <a:ext cx="21607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r>
              <a:rPr lang="en-US" sz="1800" b="1" dirty="0">
                <a:latin typeface="+mn-lt"/>
                <a:cs typeface="Arial" pitchFamily="34" charset="0"/>
              </a:rPr>
              <a:t>Single target</a:t>
            </a:r>
          </a:p>
          <a:p>
            <a:pPr algn="l" eaLnBrk="1" hangingPunct="1"/>
            <a:r>
              <a:rPr lang="en-US" sz="1800" b="1" dirty="0">
                <a:latin typeface="+mn-lt"/>
                <a:cs typeface="Arial" pitchFamily="34" charset="0"/>
              </a:rPr>
              <a:t>market approach</a:t>
            </a:r>
          </a:p>
        </p:txBody>
      </p:sp>
      <p:sp>
        <p:nvSpPr>
          <p:cNvPr id="27665" name="Text Box 78"/>
          <p:cNvSpPr txBox="1">
            <a:spLocks noChangeArrowheads="1"/>
          </p:cNvSpPr>
          <p:nvPr/>
        </p:nvSpPr>
        <p:spPr bwMode="auto">
          <a:xfrm>
            <a:off x="2590800" y="3276600"/>
            <a:ext cx="21607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r>
              <a:rPr lang="en-US" sz="1800" b="1" dirty="0">
                <a:latin typeface="+mn-lt"/>
                <a:cs typeface="Arial" pitchFamily="34" charset="0"/>
              </a:rPr>
              <a:t>Multiple target</a:t>
            </a:r>
          </a:p>
          <a:p>
            <a:pPr algn="l" eaLnBrk="1" hangingPunct="1"/>
            <a:r>
              <a:rPr lang="en-US" sz="1800" b="1" dirty="0">
                <a:latin typeface="+mn-lt"/>
                <a:cs typeface="Arial" pitchFamily="34" charset="0"/>
              </a:rPr>
              <a:t>market approach</a:t>
            </a:r>
          </a:p>
        </p:txBody>
      </p:sp>
    </p:spTree>
    <p:custDataLst>
      <p:tags r:id="rId1"/>
    </p:custDataLst>
    <p:extLst>
      <p:ext uri="{BB962C8B-B14F-4D97-AF65-F5344CB8AC3E}">
        <p14:creationId xmlns:p14="http://schemas.microsoft.com/office/powerpoint/2010/main" val="78551141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a:t>Checking Your Knowledge</a:t>
            </a:r>
          </a:p>
        </p:txBody>
      </p:sp>
      <p:sp>
        <p:nvSpPr>
          <p:cNvPr id="3" name="Content Placeholder 2"/>
          <p:cNvSpPr>
            <a:spLocks noGrp="1"/>
          </p:cNvSpPr>
          <p:nvPr>
            <p:ph idx="1"/>
          </p:nvPr>
        </p:nvSpPr>
        <p:spPr/>
        <p:txBody>
          <a:bodyPr>
            <a:normAutofit fontScale="62500" lnSpcReduction="20000"/>
          </a:bodyPr>
          <a:lstStyle/>
          <a:p>
            <a:pPr marL="0" indent="0">
              <a:lnSpc>
                <a:spcPct val="120000"/>
              </a:lnSpc>
              <a:buNone/>
            </a:pPr>
            <a:r>
              <a:rPr lang="en-US" sz="3400" dirty="0"/>
              <a:t>A</a:t>
            </a:r>
            <a:r>
              <a:rPr lang="en-US" dirty="0"/>
              <a:t> </a:t>
            </a:r>
            <a:r>
              <a:rPr lang="en-US" sz="3400" dirty="0"/>
              <a:t>neighborhood restaurant in a diverse market area sought to appeal to a wide range of consumers by offering a menu with a  few choices from each of several different styles of cuisine—American, Italian, Chinese, German, Thai, and Indian.  Recently, the restaurant has lost sales to newer restaurants that offer many choices from a single style of cuisine.  This example illustrates the danger of adopting a _______________ approach.  </a:t>
            </a:r>
          </a:p>
          <a:p>
            <a:endParaRPr lang="en-US" dirty="0"/>
          </a:p>
          <a:p>
            <a:pPr marL="0" indent="0">
              <a:buNone/>
            </a:pPr>
            <a:r>
              <a:rPr lang="en-US" dirty="0"/>
              <a:t>A.	single target market</a:t>
            </a:r>
          </a:p>
          <a:p>
            <a:pPr marL="0" indent="0">
              <a:buNone/>
            </a:pPr>
            <a:r>
              <a:rPr lang="en-US" dirty="0"/>
              <a:t>B.	multiple target market</a:t>
            </a:r>
          </a:p>
          <a:p>
            <a:pPr marL="0" indent="0">
              <a:buNone/>
            </a:pPr>
            <a:r>
              <a:rPr lang="en-US" dirty="0"/>
              <a:t>C.	combined target market</a:t>
            </a:r>
          </a:p>
          <a:p>
            <a:pPr marL="0" indent="0">
              <a:buNone/>
            </a:pPr>
            <a:r>
              <a:rPr lang="en-US" dirty="0"/>
              <a:t>D.	structured target market</a:t>
            </a:r>
          </a:p>
          <a:p>
            <a:pPr marL="0" indent="0">
              <a:buNone/>
            </a:pPr>
            <a:r>
              <a:rPr lang="en-US" dirty="0"/>
              <a:t>E.	mixed-mode market</a:t>
            </a:r>
          </a:p>
          <a:p>
            <a:endParaRPr lang="en-US" dirty="0"/>
          </a:p>
        </p:txBody>
      </p:sp>
    </p:spTree>
    <p:custDataLst>
      <p:tags r:id="rId1"/>
    </p:custDataLst>
    <p:extLst>
      <p:ext uri="{BB962C8B-B14F-4D97-AF65-F5344CB8AC3E}">
        <p14:creationId xmlns:p14="http://schemas.microsoft.com/office/powerpoint/2010/main" val="193936537"/>
      </p:ext>
    </p:extLst>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Segmenting is an aggregating process</a:t>
            </a:r>
          </a:p>
        </p:txBody>
      </p:sp>
      <p:pic>
        <p:nvPicPr>
          <p:cNvPr id="3" name="Picture 2"/>
          <p:cNvPicPr>
            <a:picLocks noChangeAspect="1"/>
          </p:cNvPicPr>
          <p:nvPr/>
        </p:nvPicPr>
        <p:blipFill>
          <a:blip r:embed="rId3"/>
          <a:stretch>
            <a:fillRect/>
          </a:stretch>
        </p:blipFill>
        <p:spPr>
          <a:xfrm>
            <a:off x="1143000" y="1819275"/>
            <a:ext cx="3171825" cy="4249377"/>
          </a:xfrm>
          <a:prstGeom prst="rect">
            <a:avLst/>
          </a:prstGeom>
        </p:spPr>
      </p:pic>
      <p:pic>
        <p:nvPicPr>
          <p:cNvPr id="4" name="Picture 3"/>
          <p:cNvPicPr>
            <a:picLocks noChangeAspect="1"/>
          </p:cNvPicPr>
          <p:nvPr/>
        </p:nvPicPr>
        <p:blipFill>
          <a:blip r:embed="rId4"/>
          <a:stretch>
            <a:fillRect/>
          </a:stretch>
        </p:blipFill>
        <p:spPr>
          <a:xfrm>
            <a:off x="4495800" y="1819275"/>
            <a:ext cx="3154446" cy="4249377"/>
          </a:xfrm>
          <a:prstGeom prst="rect">
            <a:avLst/>
          </a:prstGeom>
        </p:spPr>
      </p:pic>
      <p:sp>
        <p:nvSpPr>
          <p:cNvPr id="5" name="TextBox 4"/>
          <p:cNvSpPr txBox="1"/>
          <p:nvPr/>
        </p:nvSpPr>
        <p:spPr>
          <a:xfrm>
            <a:off x="4284579" y="6068652"/>
            <a:ext cx="3335421" cy="230832"/>
          </a:xfrm>
          <a:prstGeom prst="rect">
            <a:avLst/>
          </a:prstGeom>
          <a:noFill/>
        </p:spPr>
        <p:txBody>
          <a:bodyPr wrap="square" rtlCol="0">
            <a:spAutoFit/>
          </a:bodyPr>
          <a:lstStyle/>
          <a:p>
            <a:pPr algn="r"/>
            <a:r>
              <a:rPr lang="en-US" sz="900" dirty="0"/>
              <a:t>Source: The Clorox Company</a:t>
            </a:r>
          </a:p>
        </p:txBody>
      </p:sp>
      <p:sp>
        <p:nvSpPr>
          <p:cNvPr id="6" name="TextBox 5"/>
          <p:cNvSpPr txBox="1"/>
          <p:nvPr/>
        </p:nvSpPr>
        <p:spPr>
          <a:xfrm>
            <a:off x="1084179" y="6060782"/>
            <a:ext cx="3335421" cy="230832"/>
          </a:xfrm>
          <a:prstGeom prst="rect">
            <a:avLst/>
          </a:prstGeom>
          <a:noFill/>
        </p:spPr>
        <p:txBody>
          <a:bodyPr wrap="square" rtlCol="0">
            <a:spAutoFit/>
          </a:bodyPr>
          <a:lstStyle/>
          <a:p>
            <a:pPr algn="r"/>
            <a:r>
              <a:rPr lang="en-US" sz="900" dirty="0"/>
              <a:t>Source: The Clorox Company</a:t>
            </a:r>
          </a:p>
        </p:txBody>
      </p:sp>
    </p:spTree>
    <p:extLst>
      <p:ext uri="{BB962C8B-B14F-4D97-AF65-F5344CB8AC3E}">
        <p14:creationId xmlns:p14="http://schemas.microsoft.com/office/powerpoint/2010/main" val="251524712"/>
      </p:ext>
    </p:extLst>
  </p:cSld>
  <p:clrMapOvr>
    <a:masterClrMapping/>
  </p:clrMapOvr>
  <p:transition>
    <p:pull dir="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161" name="Line 41"/>
          <p:cNvSpPr>
            <a:spLocks noChangeShapeType="1"/>
          </p:cNvSpPr>
          <p:nvPr/>
        </p:nvSpPr>
        <p:spPr bwMode="auto">
          <a:xfrm flipH="1">
            <a:off x="2514600" y="3886200"/>
            <a:ext cx="8382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latin typeface="+mn-lt"/>
              <a:cs typeface="Arial" pitchFamily="34" charset="0"/>
            </a:endParaRPr>
          </a:p>
        </p:txBody>
      </p:sp>
      <p:sp>
        <p:nvSpPr>
          <p:cNvPr id="1029168" name="Line 48"/>
          <p:cNvSpPr>
            <a:spLocks noChangeShapeType="1"/>
          </p:cNvSpPr>
          <p:nvPr/>
        </p:nvSpPr>
        <p:spPr bwMode="auto">
          <a:xfrm>
            <a:off x="4458494" y="4800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latin typeface="+mn-lt"/>
              <a:cs typeface="Arial" pitchFamily="34" charset="0"/>
            </a:endParaRPr>
          </a:p>
        </p:txBody>
      </p:sp>
      <p:sp>
        <p:nvSpPr>
          <p:cNvPr id="28674" name="Rectangle 2"/>
          <p:cNvSpPr>
            <a:spLocks noGrp="1" noChangeArrowheads="1"/>
          </p:cNvSpPr>
          <p:nvPr>
            <p:ph type="title"/>
          </p:nvPr>
        </p:nvSpPr>
        <p:spPr>
          <a:xfrm>
            <a:off x="457200" y="0"/>
            <a:ext cx="8229600" cy="1398587"/>
          </a:xfrm>
        </p:spPr>
        <p:txBody>
          <a:bodyPr/>
          <a:lstStyle/>
          <a:p>
            <a:r>
              <a:rPr lang="en-US" dirty="0"/>
              <a:t>Segmenting vs. Combining</a:t>
            </a:r>
          </a:p>
        </p:txBody>
      </p:sp>
      <p:sp>
        <p:nvSpPr>
          <p:cNvPr id="1029141" name="Line 21"/>
          <p:cNvSpPr>
            <a:spLocks noChangeShapeType="1"/>
          </p:cNvSpPr>
          <p:nvPr/>
        </p:nvSpPr>
        <p:spPr bwMode="auto">
          <a:xfrm flipH="1" flipV="1">
            <a:off x="2438400" y="2667000"/>
            <a:ext cx="10668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latin typeface="+mn-lt"/>
              <a:cs typeface="Arial" pitchFamily="34" charset="0"/>
            </a:endParaRPr>
          </a:p>
        </p:txBody>
      </p:sp>
      <p:sp>
        <p:nvSpPr>
          <p:cNvPr id="1029142" name="AutoShape 22"/>
          <p:cNvSpPr>
            <a:spLocks noChangeArrowheads="1"/>
          </p:cNvSpPr>
          <p:nvPr/>
        </p:nvSpPr>
        <p:spPr bwMode="auto">
          <a:xfrm>
            <a:off x="228600" y="19812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cs typeface="Arial" pitchFamily="34" charset="0"/>
              </a:rPr>
              <a:t>Combiners Try to Satisfy “Pretty Well”</a:t>
            </a:r>
          </a:p>
        </p:txBody>
      </p:sp>
      <p:sp>
        <p:nvSpPr>
          <p:cNvPr id="1029145" name="Line 25"/>
          <p:cNvSpPr>
            <a:spLocks noChangeShapeType="1"/>
          </p:cNvSpPr>
          <p:nvPr/>
        </p:nvSpPr>
        <p:spPr bwMode="auto">
          <a:xfrm flipV="1">
            <a:off x="4495800" y="25146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latin typeface="+mn-lt"/>
              <a:cs typeface="Arial" pitchFamily="34" charset="0"/>
            </a:endParaRPr>
          </a:p>
        </p:txBody>
      </p:sp>
      <p:sp>
        <p:nvSpPr>
          <p:cNvPr id="1029148" name="Line 28"/>
          <p:cNvSpPr>
            <a:spLocks noChangeShapeType="1"/>
          </p:cNvSpPr>
          <p:nvPr/>
        </p:nvSpPr>
        <p:spPr bwMode="auto">
          <a:xfrm flipV="1">
            <a:off x="5486400" y="2819400"/>
            <a:ext cx="7620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latin typeface="+mn-lt"/>
              <a:cs typeface="Arial" pitchFamily="34" charset="0"/>
            </a:endParaRPr>
          </a:p>
        </p:txBody>
      </p:sp>
      <p:sp>
        <p:nvSpPr>
          <p:cNvPr id="1029151" name="Line 31"/>
          <p:cNvSpPr>
            <a:spLocks noChangeShapeType="1"/>
          </p:cNvSpPr>
          <p:nvPr/>
        </p:nvSpPr>
        <p:spPr bwMode="auto">
          <a:xfrm>
            <a:off x="5562600" y="3962400"/>
            <a:ext cx="9144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latin typeface="+mn-lt"/>
              <a:cs typeface="Arial" pitchFamily="34" charset="0"/>
            </a:endParaRPr>
          </a:p>
        </p:txBody>
      </p:sp>
      <p:sp>
        <p:nvSpPr>
          <p:cNvPr id="1029155" name="AutoShape 35">
            <a:hlinkHover r:id="" action="ppaction://macro?name=changecolor"/>
          </p:cNvPr>
          <p:cNvSpPr>
            <a:spLocks noChangeArrowheads="1"/>
          </p:cNvSpPr>
          <p:nvPr/>
        </p:nvSpPr>
        <p:spPr bwMode="auto">
          <a:xfrm>
            <a:off x="3352800" y="12192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cs typeface="Arial" pitchFamily="34" charset="0"/>
              </a:rPr>
              <a:t>Too Much Combining Is Risky</a:t>
            </a:r>
          </a:p>
        </p:txBody>
      </p:sp>
      <p:sp>
        <p:nvSpPr>
          <p:cNvPr id="1029156" name="AutoShape 36"/>
          <p:cNvSpPr>
            <a:spLocks noChangeArrowheads="1"/>
          </p:cNvSpPr>
          <p:nvPr/>
        </p:nvSpPr>
        <p:spPr bwMode="auto">
          <a:xfrm>
            <a:off x="6172200" y="19812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cs typeface="Arial" pitchFamily="34" charset="0"/>
              </a:rPr>
              <a:t>Segmenters Try to Satisfy “Very Well”</a:t>
            </a:r>
          </a:p>
        </p:txBody>
      </p:sp>
      <p:sp>
        <p:nvSpPr>
          <p:cNvPr id="1029157" name="AutoShape 37"/>
          <p:cNvSpPr>
            <a:spLocks noChangeArrowheads="1"/>
          </p:cNvSpPr>
          <p:nvPr/>
        </p:nvSpPr>
        <p:spPr bwMode="auto">
          <a:xfrm>
            <a:off x="6248400" y="39624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cs typeface="Arial" pitchFamily="34" charset="0"/>
              </a:rPr>
              <a:t>Segmenting May Produce Bigger Sales</a:t>
            </a:r>
          </a:p>
        </p:txBody>
      </p:sp>
      <p:sp>
        <p:nvSpPr>
          <p:cNvPr id="1029158" name="Oval 38"/>
          <p:cNvSpPr>
            <a:spLocks noChangeArrowheads="1"/>
          </p:cNvSpPr>
          <p:nvPr/>
        </p:nvSpPr>
        <p:spPr bwMode="auto">
          <a:xfrm>
            <a:off x="3352800" y="2743200"/>
            <a:ext cx="2211388" cy="2147888"/>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cs typeface="Arial" pitchFamily="34" charset="0"/>
              </a:rPr>
              <a:t>Key Issues</a:t>
            </a:r>
          </a:p>
        </p:txBody>
      </p:sp>
      <p:sp>
        <p:nvSpPr>
          <p:cNvPr id="1029162" name="AutoShape 42"/>
          <p:cNvSpPr>
            <a:spLocks noChangeArrowheads="1"/>
          </p:cNvSpPr>
          <p:nvPr/>
        </p:nvSpPr>
        <p:spPr bwMode="auto">
          <a:xfrm>
            <a:off x="3352800" y="50292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cs typeface="Arial" pitchFamily="34" charset="0"/>
              </a:rPr>
              <a:t>Segment or Combine?</a:t>
            </a:r>
          </a:p>
        </p:txBody>
      </p:sp>
      <p:sp>
        <p:nvSpPr>
          <p:cNvPr id="1029163" name="AutoShape 43"/>
          <p:cNvSpPr>
            <a:spLocks noChangeArrowheads="1"/>
          </p:cNvSpPr>
          <p:nvPr/>
        </p:nvSpPr>
        <p:spPr bwMode="auto">
          <a:xfrm>
            <a:off x="228600" y="38862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cs typeface="Arial" pitchFamily="34" charset="0"/>
              </a:rPr>
              <a:t>Profit Is the Balancing Point</a:t>
            </a:r>
          </a:p>
        </p:txBody>
      </p:sp>
    </p:spTree>
    <p:custDataLst>
      <p:tags r:id="rId1"/>
    </p:custDataLst>
    <p:extLst>
      <p:ext uri="{BB962C8B-B14F-4D97-AF65-F5344CB8AC3E}">
        <p14:creationId xmlns:p14="http://schemas.microsoft.com/office/powerpoint/2010/main" val="60092370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291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1029141"/>
                                        </p:tgtEl>
                                        <p:attrNameLst>
                                          <p:attrName>style.visibility</p:attrName>
                                        </p:attrNameLst>
                                      </p:cBhvr>
                                      <p:to>
                                        <p:strVal val="visible"/>
                                      </p:to>
                                    </p:set>
                                    <p:animEffect transition="in" filter="wipe(right)">
                                      <p:cBhvr>
                                        <p:cTn id="11" dur="500"/>
                                        <p:tgtEl>
                                          <p:spTgt spid="1029141"/>
                                        </p:tgtEl>
                                      </p:cBhvr>
                                    </p:animEffect>
                                  </p:childTnLst>
                                </p:cTn>
                              </p:par>
                            </p:childTnLst>
                          </p:cTn>
                        </p:par>
                        <p:par>
                          <p:cTn id="12" fill="hold" nodeType="afterGroup">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1029142"/>
                                        </p:tgtEl>
                                        <p:attrNameLst>
                                          <p:attrName>style.visibility</p:attrName>
                                        </p:attrNameLst>
                                      </p:cBhvr>
                                      <p:to>
                                        <p:strVal val="visible"/>
                                      </p:to>
                                    </p:set>
                                    <p:animEffect transition="in" filter="wipe(right)">
                                      <p:cBhvr>
                                        <p:cTn id="15" dur="500"/>
                                        <p:tgtEl>
                                          <p:spTgt spid="102914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1029142"/>
                                        </p:tgtEl>
                                        <p:attrNameLst>
                                          <p:attrName>style.color</p:attrName>
                                        </p:attrNameLst>
                                      </p:cBhvr>
                                      <p:by>
                                        <p:hsl h="0" s="-70588" l="0"/>
                                      </p:by>
                                    </p:animClr>
                                    <p:animClr clrSpc="hsl" dir="cw">
                                      <p:cBhvr>
                                        <p:cTn id="20" dur="500" fill="hold"/>
                                        <p:tgtEl>
                                          <p:spTgt spid="1029142"/>
                                        </p:tgtEl>
                                        <p:attrNameLst>
                                          <p:attrName>fillcolor</p:attrName>
                                        </p:attrNameLst>
                                      </p:cBhvr>
                                      <p:by>
                                        <p:hsl h="0" s="-70588" l="0"/>
                                      </p:by>
                                    </p:animClr>
                                    <p:animClr clrSpc="hsl" dir="cw">
                                      <p:cBhvr>
                                        <p:cTn id="21" dur="500" fill="hold"/>
                                        <p:tgtEl>
                                          <p:spTgt spid="1029142"/>
                                        </p:tgtEl>
                                        <p:attrNameLst>
                                          <p:attrName>stroke.color</p:attrName>
                                        </p:attrNameLst>
                                      </p:cBhvr>
                                      <p:by>
                                        <p:hsl h="0" s="-70588" l="0"/>
                                      </p:by>
                                    </p:animClr>
                                    <p:set>
                                      <p:cBhvr>
                                        <p:cTn id="22" dur="500" fill="hold"/>
                                        <p:tgtEl>
                                          <p:spTgt spid="1029142"/>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1029145"/>
                                        </p:tgtEl>
                                        <p:attrNameLst>
                                          <p:attrName>style.visibility</p:attrName>
                                        </p:attrNameLst>
                                      </p:cBhvr>
                                      <p:to>
                                        <p:strVal val="visible"/>
                                      </p:to>
                                    </p:set>
                                    <p:animEffect transition="in" filter="wipe(down)">
                                      <p:cBhvr>
                                        <p:cTn id="25" dur="500"/>
                                        <p:tgtEl>
                                          <p:spTgt spid="1029145"/>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029155"/>
                                        </p:tgtEl>
                                        <p:attrNameLst>
                                          <p:attrName>style.visibility</p:attrName>
                                        </p:attrNameLst>
                                      </p:cBhvr>
                                      <p:to>
                                        <p:strVal val="visible"/>
                                      </p:to>
                                    </p:set>
                                    <p:animEffect transition="in" filter="wipe(down)">
                                      <p:cBhvr>
                                        <p:cTn id="29" dur="500"/>
                                        <p:tgtEl>
                                          <p:spTgt spid="102915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1029155"/>
                                        </p:tgtEl>
                                        <p:attrNameLst>
                                          <p:attrName>style.color</p:attrName>
                                        </p:attrNameLst>
                                      </p:cBhvr>
                                      <p:by>
                                        <p:hsl h="0" s="-70588" l="0"/>
                                      </p:by>
                                    </p:animClr>
                                    <p:animClr clrSpc="hsl" dir="cw">
                                      <p:cBhvr>
                                        <p:cTn id="34" dur="500" fill="hold"/>
                                        <p:tgtEl>
                                          <p:spTgt spid="1029155"/>
                                        </p:tgtEl>
                                        <p:attrNameLst>
                                          <p:attrName>fillcolor</p:attrName>
                                        </p:attrNameLst>
                                      </p:cBhvr>
                                      <p:by>
                                        <p:hsl h="0" s="-70588" l="0"/>
                                      </p:by>
                                    </p:animClr>
                                    <p:animClr clrSpc="hsl" dir="cw">
                                      <p:cBhvr>
                                        <p:cTn id="35" dur="500" fill="hold"/>
                                        <p:tgtEl>
                                          <p:spTgt spid="1029155"/>
                                        </p:tgtEl>
                                        <p:attrNameLst>
                                          <p:attrName>stroke.color</p:attrName>
                                        </p:attrNameLst>
                                      </p:cBhvr>
                                      <p:by>
                                        <p:hsl h="0" s="-70588" l="0"/>
                                      </p:by>
                                    </p:animClr>
                                    <p:set>
                                      <p:cBhvr>
                                        <p:cTn id="36" dur="500" fill="hold"/>
                                        <p:tgtEl>
                                          <p:spTgt spid="1029155"/>
                                        </p:tgtEl>
                                        <p:attrNameLst>
                                          <p:attrName>fill.type</p:attrName>
                                        </p:attrNameLst>
                                      </p:cBhvr>
                                      <p:to>
                                        <p:strVal val="solid"/>
                                      </p:to>
                                    </p:set>
                                  </p:childTnLst>
                                </p:cTn>
                              </p:par>
                              <p:par>
                                <p:cTn id="37" presetID="22" presetClass="entr" presetSubtype="4" fill="hold" grpId="0" nodeType="withEffect">
                                  <p:stCondLst>
                                    <p:cond delay="0"/>
                                  </p:stCondLst>
                                  <p:childTnLst>
                                    <p:set>
                                      <p:cBhvr>
                                        <p:cTn id="38" dur="1" fill="hold">
                                          <p:stCondLst>
                                            <p:cond delay="0"/>
                                          </p:stCondLst>
                                        </p:cTn>
                                        <p:tgtEl>
                                          <p:spTgt spid="1029148"/>
                                        </p:tgtEl>
                                        <p:attrNameLst>
                                          <p:attrName>style.visibility</p:attrName>
                                        </p:attrNameLst>
                                      </p:cBhvr>
                                      <p:to>
                                        <p:strVal val="visible"/>
                                      </p:to>
                                    </p:set>
                                    <p:animEffect transition="in" filter="wipe(down)">
                                      <p:cBhvr>
                                        <p:cTn id="39" dur="500"/>
                                        <p:tgtEl>
                                          <p:spTgt spid="1029148"/>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029156"/>
                                        </p:tgtEl>
                                        <p:attrNameLst>
                                          <p:attrName>style.visibility</p:attrName>
                                        </p:attrNameLst>
                                      </p:cBhvr>
                                      <p:to>
                                        <p:strVal val="visible"/>
                                      </p:to>
                                    </p:set>
                                    <p:animEffect transition="in" filter="wipe(left)">
                                      <p:cBhvr>
                                        <p:cTn id="43" dur="500"/>
                                        <p:tgtEl>
                                          <p:spTgt spid="102915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1029156"/>
                                        </p:tgtEl>
                                        <p:attrNameLst>
                                          <p:attrName>style.color</p:attrName>
                                        </p:attrNameLst>
                                      </p:cBhvr>
                                      <p:by>
                                        <p:hsl h="0" s="-70588" l="0"/>
                                      </p:by>
                                    </p:animClr>
                                    <p:animClr clrSpc="hsl" dir="cw">
                                      <p:cBhvr>
                                        <p:cTn id="48" dur="500" fill="hold"/>
                                        <p:tgtEl>
                                          <p:spTgt spid="1029156"/>
                                        </p:tgtEl>
                                        <p:attrNameLst>
                                          <p:attrName>fillcolor</p:attrName>
                                        </p:attrNameLst>
                                      </p:cBhvr>
                                      <p:by>
                                        <p:hsl h="0" s="-70588" l="0"/>
                                      </p:by>
                                    </p:animClr>
                                    <p:animClr clrSpc="hsl" dir="cw">
                                      <p:cBhvr>
                                        <p:cTn id="49" dur="500" fill="hold"/>
                                        <p:tgtEl>
                                          <p:spTgt spid="1029156"/>
                                        </p:tgtEl>
                                        <p:attrNameLst>
                                          <p:attrName>stroke.color</p:attrName>
                                        </p:attrNameLst>
                                      </p:cBhvr>
                                      <p:by>
                                        <p:hsl h="0" s="-70588" l="0"/>
                                      </p:by>
                                    </p:animClr>
                                    <p:set>
                                      <p:cBhvr>
                                        <p:cTn id="50" dur="500" fill="hold"/>
                                        <p:tgtEl>
                                          <p:spTgt spid="1029156"/>
                                        </p:tgtEl>
                                        <p:attrNameLst>
                                          <p:attrName>fill.type</p:attrName>
                                        </p:attrNameLst>
                                      </p:cBhvr>
                                      <p:to>
                                        <p:strVal val="solid"/>
                                      </p:to>
                                    </p:set>
                                  </p:childTnLst>
                                </p:cTn>
                              </p:par>
                              <p:par>
                                <p:cTn id="51" presetID="22" presetClass="entr" presetSubtype="1" fill="hold" grpId="0" nodeType="withEffect">
                                  <p:stCondLst>
                                    <p:cond delay="0"/>
                                  </p:stCondLst>
                                  <p:childTnLst>
                                    <p:set>
                                      <p:cBhvr>
                                        <p:cTn id="52" dur="1" fill="hold">
                                          <p:stCondLst>
                                            <p:cond delay="0"/>
                                          </p:stCondLst>
                                        </p:cTn>
                                        <p:tgtEl>
                                          <p:spTgt spid="1029151"/>
                                        </p:tgtEl>
                                        <p:attrNameLst>
                                          <p:attrName>style.visibility</p:attrName>
                                        </p:attrNameLst>
                                      </p:cBhvr>
                                      <p:to>
                                        <p:strVal val="visible"/>
                                      </p:to>
                                    </p:set>
                                    <p:animEffect transition="in" filter="wipe(up)">
                                      <p:cBhvr>
                                        <p:cTn id="53" dur="500"/>
                                        <p:tgtEl>
                                          <p:spTgt spid="1029151"/>
                                        </p:tgtEl>
                                      </p:cBhvr>
                                    </p:animEffect>
                                  </p:childTnLst>
                                </p:cTn>
                              </p:par>
                            </p:childTnLst>
                          </p:cTn>
                        </p:par>
                        <p:par>
                          <p:cTn id="54" fill="hold" nodeType="afterGroup">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1029157"/>
                                        </p:tgtEl>
                                        <p:attrNameLst>
                                          <p:attrName>style.visibility</p:attrName>
                                        </p:attrNameLst>
                                      </p:cBhvr>
                                      <p:to>
                                        <p:strVal val="visible"/>
                                      </p:to>
                                    </p:set>
                                    <p:animEffect transition="in" filter="wipe(left)">
                                      <p:cBhvr>
                                        <p:cTn id="57" dur="500"/>
                                        <p:tgtEl>
                                          <p:spTgt spid="102915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1029157"/>
                                        </p:tgtEl>
                                        <p:attrNameLst>
                                          <p:attrName>style.color</p:attrName>
                                        </p:attrNameLst>
                                      </p:cBhvr>
                                      <p:by>
                                        <p:hsl h="0" s="-70588" l="0"/>
                                      </p:by>
                                    </p:animClr>
                                    <p:animClr clrSpc="hsl" dir="cw">
                                      <p:cBhvr>
                                        <p:cTn id="62" dur="500" fill="hold"/>
                                        <p:tgtEl>
                                          <p:spTgt spid="1029157"/>
                                        </p:tgtEl>
                                        <p:attrNameLst>
                                          <p:attrName>fillcolor</p:attrName>
                                        </p:attrNameLst>
                                      </p:cBhvr>
                                      <p:by>
                                        <p:hsl h="0" s="-70588" l="0"/>
                                      </p:by>
                                    </p:animClr>
                                    <p:animClr clrSpc="hsl" dir="cw">
                                      <p:cBhvr>
                                        <p:cTn id="63" dur="500" fill="hold"/>
                                        <p:tgtEl>
                                          <p:spTgt spid="1029157"/>
                                        </p:tgtEl>
                                        <p:attrNameLst>
                                          <p:attrName>stroke.color</p:attrName>
                                        </p:attrNameLst>
                                      </p:cBhvr>
                                      <p:by>
                                        <p:hsl h="0" s="-70588" l="0"/>
                                      </p:by>
                                    </p:animClr>
                                    <p:set>
                                      <p:cBhvr>
                                        <p:cTn id="64" dur="500" fill="hold"/>
                                        <p:tgtEl>
                                          <p:spTgt spid="1029157"/>
                                        </p:tgtEl>
                                        <p:attrNameLst>
                                          <p:attrName>fill.type</p:attrName>
                                        </p:attrNameLst>
                                      </p:cBhvr>
                                      <p:to>
                                        <p:strVal val="solid"/>
                                      </p:to>
                                    </p:set>
                                  </p:childTnLst>
                                </p:cTn>
                              </p:par>
                              <p:par>
                                <p:cTn id="65" presetID="22" presetClass="entr" presetSubtype="1" fill="hold" grpId="0" nodeType="withEffect">
                                  <p:stCondLst>
                                    <p:cond delay="0"/>
                                  </p:stCondLst>
                                  <p:childTnLst>
                                    <p:set>
                                      <p:cBhvr>
                                        <p:cTn id="66" dur="1" fill="hold">
                                          <p:stCondLst>
                                            <p:cond delay="0"/>
                                          </p:stCondLst>
                                        </p:cTn>
                                        <p:tgtEl>
                                          <p:spTgt spid="1029168"/>
                                        </p:tgtEl>
                                        <p:attrNameLst>
                                          <p:attrName>style.visibility</p:attrName>
                                        </p:attrNameLst>
                                      </p:cBhvr>
                                      <p:to>
                                        <p:strVal val="visible"/>
                                      </p:to>
                                    </p:set>
                                    <p:animEffect transition="in" filter="wipe(up)">
                                      <p:cBhvr>
                                        <p:cTn id="67" dur="500"/>
                                        <p:tgtEl>
                                          <p:spTgt spid="1029168"/>
                                        </p:tgtEl>
                                      </p:cBhvr>
                                    </p:animEffect>
                                  </p:childTnLst>
                                </p:cTn>
                              </p:par>
                            </p:childTnLst>
                          </p:cTn>
                        </p:par>
                        <p:par>
                          <p:cTn id="68" fill="hold" nodeType="afterGroup">
                            <p:stCondLst>
                              <p:cond delay="500"/>
                            </p:stCondLst>
                            <p:childTnLst>
                              <p:par>
                                <p:cTn id="69" presetID="22" presetClass="entr" presetSubtype="1" fill="hold" grpId="0" nodeType="afterEffect">
                                  <p:stCondLst>
                                    <p:cond delay="0"/>
                                  </p:stCondLst>
                                  <p:childTnLst>
                                    <p:set>
                                      <p:cBhvr>
                                        <p:cTn id="70" dur="1" fill="hold">
                                          <p:stCondLst>
                                            <p:cond delay="0"/>
                                          </p:stCondLst>
                                        </p:cTn>
                                        <p:tgtEl>
                                          <p:spTgt spid="1029162"/>
                                        </p:tgtEl>
                                        <p:attrNameLst>
                                          <p:attrName>style.visibility</p:attrName>
                                        </p:attrNameLst>
                                      </p:cBhvr>
                                      <p:to>
                                        <p:strVal val="visible"/>
                                      </p:to>
                                    </p:set>
                                    <p:animEffect transition="in" filter="wipe(up)">
                                      <p:cBhvr>
                                        <p:cTn id="71" dur="500"/>
                                        <p:tgtEl>
                                          <p:spTgt spid="102916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5" presetClass="emph" presetSubtype="0" fill="hold" grpId="1" nodeType="clickEffect">
                                  <p:stCondLst>
                                    <p:cond delay="0"/>
                                  </p:stCondLst>
                                  <p:childTnLst>
                                    <p:animClr clrSpc="hsl" dir="cw">
                                      <p:cBhvr override="childStyle">
                                        <p:cTn id="75" dur="500" fill="hold"/>
                                        <p:tgtEl>
                                          <p:spTgt spid="1029162"/>
                                        </p:tgtEl>
                                        <p:attrNameLst>
                                          <p:attrName>style.color</p:attrName>
                                        </p:attrNameLst>
                                      </p:cBhvr>
                                      <p:by>
                                        <p:hsl h="0" s="-70588" l="0"/>
                                      </p:by>
                                    </p:animClr>
                                    <p:animClr clrSpc="hsl" dir="cw">
                                      <p:cBhvr>
                                        <p:cTn id="76" dur="500" fill="hold"/>
                                        <p:tgtEl>
                                          <p:spTgt spid="1029162"/>
                                        </p:tgtEl>
                                        <p:attrNameLst>
                                          <p:attrName>fillcolor</p:attrName>
                                        </p:attrNameLst>
                                      </p:cBhvr>
                                      <p:by>
                                        <p:hsl h="0" s="-70588" l="0"/>
                                      </p:by>
                                    </p:animClr>
                                    <p:animClr clrSpc="hsl" dir="cw">
                                      <p:cBhvr>
                                        <p:cTn id="77" dur="500" fill="hold"/>
                                        <p:tgtEl>
                                          <p:spTgt spid="1029162"/>
                                        </p:tgtEl>
                                        <p:attrNameLst>
                                          <p:attrName>stroke.color</p:attrName>
                                        </p:attrNameLst>
                                      </p:cBhvr>
                                      <p:by>
                                        <p:hsl h="0" s="-70588" l="0"/>
                                      </p:by>
                                    </p:animClr>
                                    <p:set>
                                      <p:cBhvr>
                                        <p:cTn id="78" dur="500" fill="hold"/>
                                        <p:tgtEl>
                                          <p:spTgt spid="1029162"/>
                                        </p:tgtEl>
                                        <p:attrNameLst>
                                          <p:attrName>fill.type</p:attrName>
                                        </p:attrNameLst>
                                      </p:cBhvr>
                                      <p:to>
                                        <p:strVal val="solid"/>
                                      </p:to>
                                    </p:set>
                                  </p:childTnLst>
                                </p:cTn>
                              </p:par>
                              <p:par>
                                <p:cTn id="79" presetID="22" presetClass="entr" presetSubtype="1" fill="hold" grpId="0" nodeType="withEffect">
                                  <p:stCondLst>
                                    <p:cond delay="0"/>
                                  </p:stCondLst>
                                  <p:childTnLst>
                                    <p:set>
                                      <p:cBhvr>
                                        <p:cTn id="80" dur="1" fill="hold">
                                          <p:stCondLst>
                                            <p:cond delay="0"/>
                                          </p:stCondLst>
                                        </p:cTn>
                                        <p:tgtEl>
                                          <p:spTgt spid="1029161"/>
                                        </p:tgtEl>
                                        <p:attrNameLst>
                                          <p:attrName>style.visibility</p:attrName>
                                        </p:attrNameLst>
                                      </p:cBhvr>
                                      <p:to>
                                        <p:strVal val="visible"/>
                                      </p:to>
                                    </p:set>
                                    <p:animEffect transition="in" filter="wipe(up)">
                                      <p:cBhvr>
                                        <p:cTn id="81" dur="500"/>
                                        <p:tgtEl>
                                          <p:spTgt spid="1029161"/>
                                        </p:tgtEl>
                                      </p:cBhvr>
                                    </p:animEffect>
                                  </p:childTnLst>
                                </p:cTn>
                              </p:par>
                            </p:childTnLst>
                          </p:cTn>
                        </p:par>
                        <p:par>
                          <p:cTn id="82" fill="hold" nodeType="afterGroup">
                            <p:stCondLst>
                              <p:cond delay="500"/>
                            </p:stCondLst>
                            <p:childTnLst>
                              <p:par>
                                <p:cTn id="83" presetID="22" presetClass="entr" presetSubtype="2" fill="hold" grpId="0" nodeType="afterEffect">
                                  <p:stCondLst>
                                    <p:cond delay="0"/>
                                  </p:stCondLst>
                                  <p:childTnLst>
                                    <p:set>
                                      <p:cBhvr>
                                        <p:cTn id="84" dur="1" fill="hold">
                                          <p:stCondLst>
                                            <p:cond delay="0"/>
                                          </p:stCondLst>
                                        </p:cTn>
                                        <p:tgtEl>
                                          <p:spTgt spid="1029163"/>
                                        </p:tgtEl>
                                        <p:attrNameLst>
                                          <p:attrName>style.visibility</p:attrName>
                                        </p:attrNameLst>
                                      </p:cBhvr>
                                      <p:to>
                                        <p:strVal val="visible"/>
                                      </p:to>
                                    </p:set>
                                    <p:animEffect transition="in" filter="wipe(right)">
                                      <p:cBhvr>
                                        <p:cTn id="85" dur="500"/>
                                        <p:tgtEl>
                                          <p:spTgt spid="1029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161" grpId="0" animBg="1"/>
      <p:bldP spid="1029168" grpId="0" animBg="1"/>
      <p:bldP spid="1029141" grpId="0" animBg="1"/>
      <p:bldP spid="1029142" grpId="0" animBg="1"/>
      <p:bldP spid="1029142" grpId="1" animBg="1"/>
      <p:bldP spid="1029145" grpId="0" animBg="1"/>
      <p:bldP spid="1029148" grpId="0" animBg="1"/>
      <p:bldP spid="1029151" grpId="0" animBg="1"/>
      <p:bldP spid="1029155" grpId="0" animBg="1"/>
      <p:bldP spid="1029155" grpId="1" animBg="1"/>
      <p:bldP spid="1029156" grpId="0" animBg="1"/>
      <p:bldP spid="1029156" grpId="1" animBg="1"/>
      <p:bldP spid="1029157" grpId="0" animBg="1"/>
      <p:bldP spid="1029157" grpId="1" animBg="1"/>
      <p:bldP spid="1029158" grpId="0" animBg="1"/>
      <p:bldP spid="1029162" grpId="0" animBg="1"/>
      <p:bldP spid="1029162" grpId="1" animBg="1"/>
      <p:bldP spid="102916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6987"/>
            <a:ext cx="8229600" cy="1398587"/>
          </a:xfrm>
        </p:spPr>
        <p:txBody>
          <a:bodyPr>
            <a:noAutofit/>
          </a:bodyPr>
          <a:lstStyle/>
          <a:p>
            <a:r>
              <a:rPr lang="en-US" sz="2600" dirty="0"/>
              <a:t>Relation of Potential Target Market Dimensions to Marketing Strategy Decision Areas (Exhibit 4–7)</a:t>
            </a:r>
          </a:p>
        </p:txBody>
      </p:sp>
      <p:sp>
        <p:nvSpPr>
          <p:cNvPr id="30723" name="Rounded Rectangle 3"/>
          <p:cNvSpPr>
            <a:spLocks noChangeArrowheads="1"/>
          </p:cNvSpPr>
          <p:nvPr/>
        </p:nvSpPr>
        <p:spPr bwMode="auto">
          <a:xfrm>
            <a:off x="152400" y="914400"/>
            <a:ext cx="44196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u="sng" dirty="0">
                <a:cs typeface="Arial" pitchFamily="34" charset="0"/>
              </a:rPr>
              <a:t>Potential Target Market Dimensions</a:t>
            </a:r>
          </a:p>
        </p:txBody>
      </p:sp>
      <p:sp>
        <p:nvSpPr>
          <p:cNvPr id="30724" name="Rounded Rectangle 4"/>
          <p:cNvSpPr>
            <a:spLocks noChangeArrowheads="1"/>
          </p:cNvSpPr>
          <p:nvPr/>
        </p:nvSpPr>
        <p:spPr bwMode="auto">
          <a:xfrm>
            <a:off x="5105400" y="914400"/>
            <a:ext cx="36576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u="sng" dirty="0">
                <a:cs typeface="Arial" pitchFamily="34" charset="0"/>
              </a:rPr>
              <a:t>Effects on Strategy Decision Areas</a:t>
            </a:r>
          </a:p>
        </p:txBody>
      </p:sp>
      <p:grpSp>
        <p:nvGrpSpPr>
          <p:cNvPr id="3" name="Group 2"/>
          <p:cNvGrpSpPr/>
          <p:nvPr/>
        </p:nvGrpSpPr>
        <p:grpSpPr>
          <a:xfrm>
            <a:off x="76200" y="1981200"/>
            <a:ext cx="8686800" cy="1371600"/>
            <a:chOff x="76200" y="2286000"/>
            <a:chExt cx="8686800" cy="1371600"/>
          </a:xfrm>
        </p:grpSpPr>
        <p:sp>
          <p:nvSpPr>
            <p:cNvPr id="6" name="Rounded Rectangle 5"/>
            <p:cNvSpPr>
              <a:spLocks noChangeArrowheads="1"/>
            </p:cNvSpPr>
            <p:nvPr/>
          </p:nvSpPr>
          <p:spPr bwMode="auto">
            <a:xfrm>
              <a:off x="76200" y="2286000"/>
              <a:ext cx="4572000" cy="13716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l"/>
              <a:r>
                <a:rPr lang="en-US" sz="2000" dirty="0">
                  <a:cs typeface="Arial" pitchFamily="34" charset="0"/>
                </a:rPr>
                <a:t>Behavioral needs, attitudes, and how present and potential goods and services fit into customers’ consumption patterns.</a:t>
              </a:r>
            </a:p>
          </p:txBody>
        </p:sp>
        <p:sp>
          <p:nvSpPr>
            <p:cNvPr id="7" name="Rounded Rectangle 6"/>
            <p:cNvSpPr>
              <a:spLocks noChangeArrowheads="1"/>
            </p:cNvSpPr>
            <p:nvPr/>
          </p:nvSpPr>
          <p:spPr bwMode="auto">
            <a:xfrm>
              <a:off x="5105400" y="2528455"/>
              <a:ext cx="3657600" cy="914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l"/>
              <a:r>
                <a:rPr lang="en-US" sz="2000" dirty="0">
                  <a:cs typeface="Arial" pitchFamily="34" charset="0"/>
                </a:rPr>
                <a:t>Affects Product and Promotion</a:t>
              </a:r>
            </a:p>
          </p:txBody>
        </p:sp>
        <p:sp>
          <p:nvSpPr>
            <p:cNvPr id="2" name="Right Arrow 1"/>
            <p:cNvSpPr/>
            <p:nvPr/>
          </p:nvSpPr>
          <p:spPr>
            <a:xfrm>
              <a:off x="4648200" y="2743200"/>
              <a:ext cx="457200" cy="457200"/>
            </a:xfrm>
            <a:prstGeom prst="rightArrow">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l"/>
              <a:endParaRPr lang="en-US" sz="2000">
                <a:cs typeface="Arial" pitchFamily="34" charset="0"/>
              </a:endParaRPr>
            </a:p>
          </p:txBody>
        </p:sp>
      </p:grpSp>
      <p:grpSp>
        <p:nvGrpSpPr>
          <p:cNvPr id="4" name="Group 3"/>
          <p:cNvGrpSpPr/>
          <p:nvPr/>
        </p:nvGrpSpPr>
        <p:grpSpPr>
          <a:xfrm>
            <a:off x="76200" y="3505200"/>
            <a:ext cx="8686800" cy="1371600"/>
            <a:chOff x="76200" y="3810000"/>
            <a:chExt cx="8686800" cy="1371600"/>
          </a:xfrm>
        </p:grpSpPr>
        <p:sp>
          <p:nvSpPr>
            <p:cNvPr id="8" name="Rounded Rectangle 7"/>
            <p:cNvSpPr>
              <a:spLocks noChangeArrowheads="1"/>
            </p:cNvSpPr>
            <p:nvPr/>
          </p:nvSpPr>
          <p:spPr bwMode="auto">
            <a:xfrm>
              <a:off x="76200" y="3810000"/>
              <a:ext cx="4572000" cy="13716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l"/>
              <a:r>
                <a:rPr lang="en-US" sz="2000" dirty="0">
                  <a:cs typeface="Arial" pitchFamily="34" charset="0"/>
                </a:rPr>
                <a:t>Urgency to get need satisfied and desire and willingness to seek information, compare, and shop.</a:t>
              </a:r>
            </a:p>
          </p:txBody>
        </p:sp>
        <p:sp>
          <p:nvSpPr>
            <p:cNvPr id="9" name="Rounded Rectangle 8"/>
            <p:cNvSpPr>
              <a:spLocks noChangeArrowheads="1"/>
            </p:cNvSpPr>
            <p:nvPr/>
          </p:nvSpPr>
          <p:spPr bwMode="auto">
            <a:xfrm>
              <a:off x="5105400" y="3962400"/>
              <a:ext cx="3657600" cy="914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l"/>
              <a:r>
                <a:rPr lang="en-US" sz="2000" dirty="0">
                  <a:cs typeface="Arial" pitchFamily="34" charset="0"/>
                </a:rPr>
                <a:t>Affects Place and Price</a:t>
              </a:r>
            </a:p>
          </p:txBody>
        </p:sp>
        <p:sp>
          <p:nvSpPr>
            <p:cNvPr id="12" name="Right Arrow 11"/>
            <p:cNvSpPr/>
            <p:nvPr/>
          </p:nvSpPr>
          <p:spPr>
            <a:xfrm>
              <a:off x="4648200" y="4267200"/>
              <a:ext cx="457200" cy="457200"/>
            </a:xfrm>
            <a:prstGeom prst="rightArrow">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l"/>
              <a:endParaRPr lang="en-US" sz="2000">
                <a:cs typeface="Arial" pitchFamily="34" charset="0"/>
              </a:endParaRPr>
            </a:p>
          </p:txBody>
        </p:sp>
      </p:grpSp>
      <p:grpSp>
        <p:nvGrpSpPr>
          <p:cNvPr id="14" name="Group 13"/>
          <p:cNvGrpSpPr/>
          <p:nvPr/>
        </p:nvGrpSpPr>
        <p:grpSpPr>
          <a:xfrm>
            <a:off x="76200" y="5029200"/>
            <a:ext cx="8686800" cy="1371600"/>
            <a:chOff x="76200" y="5334000"/>
            <a:chExt cx="8686800" cy="1371600"/>
          </a:xfrm>
        </p:grpSpPr>
        <p:sp>
          <p:nvSpPr>
            <p:cNvPr id="10" name="Rounded Rectangle 9"/>
            <p:cNvSpPr>
              <a:spLocks noChangeArrowheads="1"/>
            </p:cNvSpPr>
            <p:nvPr/>
          </p:nvSpPr>
          <p:spPr bwMode="auto">
            <a:xfrm>
              <a:off x="76200" y="5334000"/>
              <a:ext cx="4572000" cy="13716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l"/>
              <a:r>
                <a:rPr lang="en-US" sz="2000" dirty="0">
                  <a:cs typeface="Arial" pitchFamily="34" charset="0"/>
                </a:rPr>
                <a:t>Geographic location and other demographic characteristics of potential customers.</a:t>
              </a:r>
            </a:p>
          </p:txBody>
        </p:sp>
        <p:sp>
          <p:nvSpPr>
            <p:cNvPr id="11" name="Rounded Rectangle 10"/>
            <p:cNvSpPr>
              <a:spLocks noChangeArrowheads="1"/>
            </p:cNvSpPr>
            <p:nvPr/>
          </p:nvSpPr>
          <p:spPr bwMode="auto">
            <a:xfrm>
              <a:off x="5105400" y="5500250"/>
              <a:ext cx="3657600" cy="9906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l"/>
              <a:endParaRPr lang="en-US" sz="2000" dirty="0">
                <a:cs typeface="Arial" pitchFamily="34" charset="0"/>
              </a:endParaRPr>
            </a:p>
            <a:p>
              <a:pPr algn="l"/>
              <a:r>
                <a:rPr lang="en-US" sz="2000" dirty="0">
                  <a:cs typeface="Arial" pitchFamily="34" charset="0"/>
                </a:rPr>
                <a:t>Affects Size of Target Markets, Place, and Promotion</a:t>
              </a:r>
            </a:p>
            <a:p>
              <a:pPr algn="l"/>
              <a:endParaRPr lang="en-US" sz="2000" dirty="0">
                <a:cs typeface="Arial" pitchFamily="34" charset="0"/>
              </a:endParaRPr>
            </a:p>
          </p:txBody>
        </p:sp>
        <p:sp>
          <p:nvSpPr>
            <p:cNvPr id="13" name="Right Arrow 12"/>
            <p:cNvSpPr/>
            <p:nvPr/>
          </p:nvSpPr>
          <p:spPr>
            <a:xfrm>
              <a:off x="4648200" y="5791200"/>
              <a:ext cx="457200" cy="457200"/>
            </a:xfrm>
            <a:prstGeom prst="rightArrow">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l"/>
              <a:endParaRPr lang="en-US" sz="2000">
                <a:cs typeface="Arial" pitchFamily="34" charset="0"/>
              </a:endParaRPr>
            </a:p>
          </p:txBody>
        </p:sp>
      </p:grpSp>
    </p:spTree>
    <p:custDataLst>
      <p:tags r:id="rId1"/>
    </p:custDataLst>
    <p:extLst>
      <p:ext uri="{BB962C8B-B14F-4D97-AF65-F5344CB8AC3E}">
        <p14:creationId xmlns:p14="http://schemas.microsoft.com/office/powerpoint/2010/main" val="73187872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r>
              <a:rPr lang="en-US" sz="3200" dirty="0"/>
              <a:t>Possible Dimensions for Segmenting Consumer Markets (Exhibit 4-8)</a:t>
            </a:r>
          </a:p>
        </p:txBody>
      </p:sp>
      <p:sp>
        <p:nvSpPr>
          <p:cNvPr id="745483" name="Line 11"/>
          <p:cNvSpPr>
            <a:spLocks noChangeShapeType="1"/>
          </p:cNvSpPr>
          <p:nvPr/>
        </p:nvSpPr>
        <p:spPr bwMode="auto">
          <a:xfrm flipH="1">
            <a:off x="1981200" y="2743200"/>
            <a:ext cx="129540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 name="AutoShape 21">
            <a:hlinkHover r:id="" action="ppaction://macro?name=changecolor"/>
          </p:cNvPr>
          <p:cNvSpPr>
            <a:spLocks noChangeArrowheads="1"/>
          </p:cNvSpPr>
          <p:nvPr/>
        </p:nvSpPr>
        <p:spPr bwMode="auto">
          <a:xfrm>
            <a:off x="685800" y="3200400"/>
            <a:ext cx="2286000" cy="1066800"/>
          </a:xfrm>
          <a:prstGeom prst="roundRect">
            <a:avLst>
              <a:gd name="adj" fmla="val 2619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a:latin typeface="Arial" pitchFamily="34" charset="0"/>
                <a:cs typeface="Arial" pitchFamily="34" charset="0"/>
              </a:rPr>
              <a:t>Behavioral</a:t>
            </a:r>
            <a:endParaRPr lang="en-US" sz="2200" b="1" dirty="0">
              <a:latin typeface="Arial" pitchFamily="34" charset="0"/>
              <a:cs typeface="Arial" pitchFamily="34" charset="0"/>
            </a:endParaRPr>
          </a:p>
        </p:txBody>
      </p:sp>
      <p:sp>
        <p:nvSpPr>
          <p:cNvPr id="28" name="AutoShape 21">
            <a:hlinkHover r:id="" action="ppaction://macro?name=changecolor"/>
          </p:cNvPr>
          <p:cNvSpPr>
            <a:spLocks noChangeArrowheads="1"/>
          </p:cNvSpPr>
          <p:nvPr/>
        </p:nvSpPr>
        <p:spPr bwMode="auto">
          <a:xfrm>
            <a:off x="3581400" y="3200400"/>
            <a:ext cx="2286000" cy="1066800"/>
          </a:xfrm>
          <a:prstGeom prst="roundRect">
            <a:avLst>
              <a:gd name="adj" fmla="val 26190"/>
            </a:avLst>
          </a:prstGeom>
          <a:solidFill>
            <a:schemeClr val="accent4"/>
          </a:solidFill>
          <a:ln>
            <a:solidFill>
              <a:schemeClr val="accent4">
                <a:lumMod val="75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a:latin typeface="Arial" pitchFamily="34" charset="0"/>
                <a:cs typeface="Arial" pitchFamily="34" charset="0"/>
              </a:rPr>
              <a:t>Geographic</a:t>
            </a:r>
            <a:endParaRPr lang="en-US" sz="2200" b="1" dirty="0">
              <a:latin typeface="Arial" pitchFamily="34" charset="0"/>
              <a:cs typeface="Arial" pitchFamily="34" charset="0"/>
            </a:endParaRPr>
          </a:p>
        </p:txBody>
      </p:sp>
      <p:sp>
        <p:nvSpPr>
          <p:cNvPr id="29" name="AutoShape 21">
            <a:hlinkHover r:id="" action="ppaction://macro?name=changecolor"/>
          </p:cNvPr>
          <p:cNvSpPr>
            <a:spLocks noChangeArrowheads="1"/>
          </p:cNvSpPr>
          <p:nvPr/>
        </p:nvSpPr>
        <p:spPr bwMode="auto">
          <a:xfrm>
            <a:off x="6477000" y="3200400"/>
            <a:ext cx="2286000" cy="1066800"/>
          </a:xfrm>
          <a:prstGeom prst="roundRect">
            <a:avLst>
              <a:gd name="adj" fmla="val 26190"/>
            </a:avLst>
          </a:prstGeom>
          <a:solidFill>
            <a:schemeClr val="accent6"/>
          </a:solidFill>
          <a:ln>
            <a:solidFill>
              <a:schemeClr val="accent6">
                <a:lumMod val="75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a:latin typeface="Arial" pitchFamily="34" charset="0"/>
                <a:cs typeface="Arial" pitchFamily="34" charset="0"/>
              </a:rPr>
              <a:t>Demographic</a:t>
            </a:r>
            <a:endParaRPr lang="en-US" sz="2200" b="1" dirty="0">
              <a:latin typeface="Arial" pitchFamily="34" charset="0"/>
              <a:cs typeface="Arial" pitchFamily="34" charset="0"/>
            </a:endParaRPr>
          </a:p>
        </p:txBody>
      </p:sp>
      <p:cxnSp>
        <p:nvCxnSpPr>
          <p:cNvPr id="5" name="Straight Arrow Connector 4"/>
          <p:cNvCxnSpPr>
            <a:stCxn id="2" idx="2"/>
            <a:endCxn id="28" idx="0"/>
          </p:cNvCxnSpPr>
          <p:nvPr/>
        </p:nvCxnSpPr>
        <p:spPr>
          <a:xfrm>
            <a:off x="4724400" y="2743200"/>
            <a:ext cx="0" cy="4572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Line 11"/>
          <p:cNvSpPr>
            <a:spLocks noChangeShapeType="1"/>
          </p:cNvSpPr>
          <p:nvPr/>
        </p:nvSpPr>
        <p:spPr bwMode="auto">
          <a:xfrm>
            <a:off x="6172200" y="2743201"/>
            <a:ext cx="144780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 name="Rounded Rectangle 1"/>
          <p:cNvSpPr/>
          <p:nvPr/>
        </p:nvSpPr>
        <p:spPr>
          <a:xfrm>
            <a:off x="1676400" y="1798167"/>
            <a:ext cx="6096000" cy="945033"/>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en-US" sz="2800" b="1">
                <a:latin typeface="Arial" pitchFamily="34" charset="0"/>
                <a:cs typeface="Arial" pitchFamily="34" charset="0"/>
              </a:rPr>
              <a:t>Dimensions for Segmenting Consumer Markets</a:t>
            </a:r>
            <a:endParaRPr lang="en-US" altLang="en-US" sz="2800" b="1" dirty="0">
              <a:latin typeface="Arial" pitchFamily="34" charset="0"/>
              <a:cs typeface="Arial" pitchFamily="34" charset="0"/>
            </a:endParaRPr>
          </a:p>
        </p:txBody>
      </p:sp>
      <p:sp>
        <p:nvSpPr>
          <p:cNvPr id="12" name="Rectangle 11"/>
          <p:cNvSpPr/>
          <p:nvPr/>
        </p:nvSpPr>
        <p:spPr>
          <a:xfrm>
            <a:off x="738051" y="4495800"/>
            <a:ext cx="2286000" cy="182880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latin typeface="Arial" pitchFamily="34" charset="0"/>
                <a:cs typeface="Arial" pitchFamily="34" charset="0"/>
              </a:rPr>
              <a:t>Needs, benefits sought, rate of use, purchase situation and more </a:t>
            </a:r>
          </a:p>
          <a:p>
            <a:r>
              <a:rPr lang="en-US" sz="1800" b="1" dirty="0">
                <a:latin typeface="Arial" pitchFamily="34" charset="0"/>
                <a:cs typeface="Arial" pitchFamily="34" charset="0"/>
              </a:rPr>
              <a:t>(see  chapter 5)</a:t>
            </a:r>
          </a:p>
        </p:txBody>
      </p:sp>
      <p:sp>
        <p:nvSpPr>
          <p:cNvPr id="43" name="Rectangle 42"/>
          <p:cNvSpPr/>
          <p:nvPr/>
        </p:nvSpPr>
        <p:spPr>
          <a:xfrm>
            <a:off x="3633651" y="4495800"/>
            <a:ext cx="2286000" cy="1828800"/>
          </a:xfrm>
          <a:prstGeom prst="rect">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latin typeface="Arial" pitchFamily="34" charset="0"/>
                <a:cs typeface="Arial" pitchFamily="34" charset="0"/>
              </a:rPr>
              <a:t>Country, region, city, size of city, </a:t>
            </a:r>
            <a:r>
              <a:rPr lang="en-US" sz="1800" b="1">
                <a:latin typeface="Arial" pitchFamily="34" charset="0"/>
                <a:cs typeface="Arial" pitchFamily="34" charset="0"/>
              </a:rPr>
              <a:t>urban/rural </a:t>
            </a:r>
          </a:p>
          <a:p>
            <a:r>
              <a:rPr lang="en-US" sz="1800" b="1" dirty="0">
                <a:latin typeface="Arial" pitchFamily="34" charset="0"/>
                <a:cs typeface="Arial" pitchFamily="34" charset="0"/>
              </a:rPr>
              <a:t>(see chapter 3)</a:t>
            </a:r>
          </a:p>
        </p:txBody>
      </p:sp>
      <p:sp>
        <p:nvSpPr>
          <p:cNvPr id="45" name="Rectangle 44"/>
          <p:cNvSpPr/>
          <p:nvPr/>
        </p:nvSpPr>
        <p:spPr>
          <a:xfrm>
            <a:off x="6553200" y="4495800"/>
            <a:ext cx="2286000" cy="1828800"/>
          </a:xfrm>
          <a:prstGeom prst="rect">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latin typeface="Arial" pitchFamily="34" charset="0"/>
                <a:cs typeface="Arial" pitchFamily="34" charset="0"/>
              </a:rPr>
              <a:t>Income, gender, age, marital status, occupation, social class and more </a:t>
            </a:r>
          </a:p>
          <a:p>
            <a:r>
              <a:rPr lang="en-US" sz="1800" b="1" dirty="0">
                <a:latin typeface="Arial" pitchFamily="34" charset="0"/>
                <a:cs typeface="Arial" pitchFamily="34" charset="0"/>
              </a:rPr>
              <a:t>(chapters 3 and 5)</a:t>
            </a:r>
          </a:p>
        </p:txBody>
      </p:sp>
    </p:spTree>
    <p:custDataLst>
      <p:tags r:id="rId1"/>
    </p:custDataLst>
    <p:extLst>
      <p:ext uri="{BB962C8B-B14F-4D97-AF65-F5344CB8AC3E}">
        <p14:creationId xmlns:p14="http://schemas.microsoft.com/office/powerpoint/2010/main" val="60328670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45483"/>
                                        </p:tgtEl>
                                        <p:attrNameLst>
                                          <p:attrName>style.visibility</p:attrName>
                                        </p:attrNameLst>
                                      </p:cBhvr>
                                      <p:to>
                                        <p:strVal val="visible"/>
                                      </p:to>
                                    </p:set>
                                    <p:animEffect transition="in" filter="wipe(up)">
                                      <p:cBhvr>
                                        <p:cTn id="7" dur="500"/>
                                        <p:tgtEl>
                                          <p:spTgt spid="74548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up)">
                                      <p:cBhvr>
                                        <p:cTn id="24" dur="500"/>
                                        <p:tgtEl>
                                          <p:spTgt spid="28"/>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up)">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up)">
                                      <p:cBhvr>
                                        <p:cTn id="37" dur="500"/>
                                        <p:tgtEl>
                                          <p:spTgt spid="29"/>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up)">
                                      <p:cBhvr>
                                        <p:cTn id="4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83" grpId="0" animBg="1"/>
      <p:bldP spid="23" grpId="0" animBg="1"/>
      <p:bldP spid="28" grpId="0" animBg="1"/>
      <p:bldP spid="29" grpId="0" animBg="1"/>
      <p:bldP spid="34" grpId="0" animBg="1"/>
      <p:bldP spid="12" grpId="0" animBg="1"/>
      <p:bldP spid="43" grpId="0" animBg="1"/>
      <p:bldP spid="4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Checking Your Knowledge</a:t>
            </a:r>
          </a:p>
        </p:txBody>
      </p:sp>
      <p:sp>
        <p:nvSpPr>
          <p:cNvPr id="3" name="Content Placeholder 2"/>
          <p:cNvSpPr>
            <a:spLocks noGrp="1"/>
          </p:cNvSpPr>
          <p:nvPr>
            <p:ph idx="1"/>
          </p:nvPr>
        </p:nvSpPr>
        <p:spPr>
          <a:xfrm>
            <a:off x="457200" y="1524000"/>
            <a:ext cx="8229600" cy="4930808"/>
          </a:xfrm>
        </p:spPr>
        <p:txBody>
          <a:bodyPr>
            <a:normAutofit fontScale="70000" lnSpcReduction="20000"/>
          </a:bodyPr>
          <a:lstStyle/>
          <a:p>
            <a:pPr marL="0" indent="0">
              <a:lnSpc>
                <a:spcPct val="120000"/>
              </a:lnSpc>
              <a:spcBef>
                <a:spcPts val="0"/>
              </a:spcBef>
              <a:buNone/>
            </a:pPr>
            <a:r>
              <a:rPr lang="en-US" dirty="0"/>
              <a:t>The pastor of a new church decides to start prospecting for new members. He focuses first on people who live within a mile radius of the church, and contacts them via mail and by visiting them door-to-door. He then moves on to people who live from one to two miles away from the church, then two to three miles away, and so on, up to a limit of ten miles away. The pastor appears to be focusing on a  __________ segmenting dimension.   </a:t>
            </a:r>
          </a:p>
          <a:p>
            <a:pPr marL="463550" indent="-463550"/>
            <a:endParaRPr lang="en-US" dirty="0"/>
          </a:p>
          <a:p>
            <a:pPr marL="0" indent="0">
              <a:buNone/>
            </a:pPr>
            <a:r>
              <a:rPr lang="en-US" dirty="0"/>
              <a:t>A.	behavioral </a:t>
            </a:r>
          </a:p>
          <a:p>
            <a:pPr marL="0" indent="0">
              <a:buNone/>
            </a:pPr>
            <a:r>
              <a:rPr lang="en-US" dirty="0"/>
              <a:t>B.	demographic</a:t>
            </a:r>
          </a:p>
          <a:p>
            <a:pPr marL="0" indent="0">
              <a:buNone/>
            </a:pPr>
            <a:r>
              <a:rPr lang="en-US" dirty="0"/>
              <a:t>C.	benefit</a:t>
            </a:r>
          </a:p>
          <a:p>
            <a:pPr marL="0" indent="0">
              <a:buNone/>
            </a:pPr>
            <a:r>
              <a:rPr lang="en-US" dirty="0"/>
              <a:t>D.	geographic</a:t>
            </a:r>
          </a:p>
          <a:p>
            <a:pPr marL="0" indent="0">
              <a:buNone/>
            </a:pPr>
            <a:r>
              <a:rPr lang="en-US" dirty="0"/>
              <a:t>E.	relationship</a:t>
            </a:r>
          </a:p>
        </p:txBody>
      </p:sp>
    </p:spTree>
    <p:custDataLst>
      <p:tags r:id="rId1"/>
    </p:custDataLst>
    <p:extLst>
      <p:ext uri="{BB962C8B-B14F-4D97-AF65-F5344CB8AC3E}">
        <p14:creationId xmlns:p14="http://schemas.microsoft.com/office/powerpoint/2010/main" val="842838189"/>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0"/>
            <a:ext cx="8229600" cy="1398587"/>
          </a:xfrm>
        </p:spPr>
        <p:txBody>
          <a:bodyPr>
            <a:normAutofit fontScale="90000"/>
          </a:bodyPr>
          <a:lstStyle/>
          <a:p>
            <a:r>
              <a:rPr lang="en-US" dirty="0"/>
              <a:t>Segmenting Business Markets (Exhibit 4-9)</a:t>
            </a:r>
          </a:p>
        </p:txBody>
      </p:sp>
      <p:sp>
        <p:nvSpPr>
          <p:cNvPr id="34819" name="AutoShape 2"/>
          <p:cNvSpPr>
            <a:spLocks noChangeArrowheads="1"/>
          </p:cNvSpPr>
          <p:nvPr/>
        </p:nvSpPr>
        <p:spPr bwMode="auto">
          <a:xfrm>
            <a:off x="1752600" y="1712912"/>
            <a:ext cx="5562600" cy="4044950"/>
          </a:xfrm>
          <a:prstGeom prst="star16">
            <a:avLst>
              <a:gd name="adj" fmla="val 3900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gn="l"/>
            <a:endParaRPr lang="en-US" b="1" dirty="0"/>
          </a:p>
        </p:txBody>
      </p:sp>
      <p:sp>
        <p:nvSpPr>
          <p:cNvPr id="670733" name="AutoShape 13"/>
          <p:cNvSpPr>
            <a:spLocks noChangeArrowheads="1"/>
          </p:cNvSpPr>
          <p:nvPr/>
        </p:nvSpPr>
        <p:spPr bwMode="auto">
          <a:xfrm>
            <a:off x="152400" y="3160712"/>
            <a:ext cx="2782888" cy="1484313"/>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Purchasing methods</a:t>
            </a:r>
          </a:p>
        </p:txBody>
      </p:sp>
      <p:sp>
        <p:nvSpPr>
          <p:cNvPr id="670724" name="AutoShape 4"/>
          <p:cNvSpPr>
            <a:spLocks noChangeArrowheads="1"/>
          </p:cNvSpPr>
          <p:nvPr/>
        </p:nvSpPr>
        <p:spPr bwMode="auto">
          <a:xfrm>
            <a:off x="990600" y="1296923"/>
            <a:ext cx="2286000" cy="1484313"/>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Kind of relationship</a:t>
            </a:r>
          </a:p>
        </p:txBody>
      </p:sp>
      <p:sp>
        <p:nvSpPr>
          <p:cNvPr id="670725" name="AutoShape 5"/>
          <p:cNvSpPr>
            <a:spLocks noChangeArrowheads="1"/>
          </p:cNvSpPr>
          <p:nvPr/>
        </p:nvSpPr>
        <p:spPr bwMode="auto">
          <a:xfrm>
            <a:off x="3925888" y="623094"/>
            <a:ext cx="2142808" cy="1484312"/>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Type of customer</a:t>
            </a:r>
          </a:p>
        </p:txBody>
      </p:sp>
      <p:sp>
        <p:nvSpPr>
          <p:cNvPr id="34823" name="Oval 6"/>
          <p:cNvSpPr>
            <a:spLocks noChangeArrowheads="1"/>
          </p:cNvSpPr>
          <p:nvPr/>
        </p:nvSpPr>
        <p:spPr bwMode="auto">
          <a:xfrm>
            <a:off x="2971800" y="2170112"/>
            <a:ext cx="3175000" cy="31115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latin typeface="Arial" pitchFamily="34" charset="0"/>
                <a:cs typeface="Arial" pitchFamily="34" charset="0"/>
              </a:rPr>
              <a:t>Segmenting Dimensions for Business Markets </a:t>
            </a:r>
          </a:p>
        </p:txBody>
      </p:sp>
      <p:sp>
        <p:nvSpPr>
          <p:cNvPr id="670730" name="AutoShape 10"/>
          <p:cNvSpPr>
            <a:spLocks noChangeArrowheads="1"/>
          </p:cNvSpPr>
          <p:nvPr/>
        </p:nvSpPr>
        <p:spPr bwMode="auto">
          <a:xfrm>
            <a:off x="6172200" y="3084512"/>
            <a:ext cx="2782888" cy="1133475"/>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a:latin typeface="Arial" pitchFamily="34" charset="0"/>
                <a:cs typeface="Arial" pitchFamily="34" charset="0"/>
              </a:rPr>
              <a:t>Demographic</a:t>
            </a:r>
            <a:endParaRPr lang="en-US" sz="2400" b="1" dirty="0">
              <a:latin typeface="Arial" pitchFamily="34" charset="0"/>
              <a:cs typeface="Arial" pitchFamily="34" charset="0"/>
            </a:endParaRPr>
          </a:p>
        </p:txBody>
      </p:sp>
      <p:sp>
        <p:nvSpPr>
          <p:cNvPr id="670732" name="AutoShape 12"/>
          <p:cNvSpPr>
            <a:spLocks noChangeArrowheads="1"/>
          </p:cNvSpPr>
          <p:nvPr/>
        </p:nvSpPr>
        <p:spPr bwMode="auto">
          <a:xfrm>
            <a:off x="1331912" y="4829967"/>
            <a:ext cx="2782888" cy="1484313"/>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Type of buying situation</a:t>
            </a:r>
          </a:p>
        </p:txBody>
      </p:sp>
      <p:sp>
        <p:nvSpPr>
          <p:cNvPr id="670723" name="AutoShape 3"/>
          <p:cNvSpPr>
            <a:spLocks noChangeArrowheads="1"/>
          </p:cNvSpPr>
          <p:nvPr/>
        </p:nvSpPr>
        <p:spPr bwMode="auto">
          <a:xfrm>
            <a:off x="5339556" y="4777581"/>
            <a:ext cx="2782888" cy="1484313"/>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How customers will use the product</a:t>
            </a:r>
          </a:p>
        </p:txBody>
      </p:sp>
      <p:sp>
        <p:nvSpPr>
          <p:cNvPr id="11" name="AutoShape 5"/>
          <p:cNvSpPr>
            <a:spLocks noChangeArrowheads="1"/>
          </p:cNvSpPr>
          <p:nvPr/>
        </p:nvSpPr>
        <p:spPr bwMode="auto">
          <a:xfrm>
            <a:off x="6172200" y="1470025"/>
            <a:ext cx="2362200" cy="1193800"/>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Geographic</a:t>
            </a:r>
          </a:p>
        </p:txBody>
      </p:sp>
    </p:spTree>
    <p:custDataLst>
      <p:tags r:id="rId1"/>
    </p:custDataLst>
    <p:extLst>
      <p:ext uri="{BB962C8B-B14F-4D97-AF65-F5344CB8AC3E}">
        <p14:creationId xmlns:p14="http://schemas.microsoft.com/office/powerpoint/2010/main" val="30849012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670724"/>
                                        </p:tgtEl>
                                        <p:attrNameLst>
                                          <p:attrName>style.color</p:attrName>
                                        </p:attrNameLst>
                                      </p:cBhvr>
                                      <p:by>
                                        <p:hsl h="0" s="-70588" l="0"/>
                                      </p:by>
                                    </p:animClr>
                                    <p:animClr clrSpc="hsl" dir="cw">
                                      <p:cBhvr>
                                        <p:cTn id="7" dur="500" fill="hold"/>
                                        <p:tgtEl>
                                          <p:spTgt spid="670724"/>
                                        </p:tgtEl>
                                        <p:attrNameLst>
                                          <p:attrName>fillcolor</p:attrName>
                                        </p:attrNameLst>
                                      </p:cBhvr>
                                      <p:by>
                                        <p:hsl h="0" s="-70588" l="0"/>
                                      </p:by>
                                    </p:animClr>
                                    <p:animClr clrSpc="hsl" dir="cw">
                                      <p:cBhvr>
                                        <p:cTn id="8" dur="500" fill="hold"/>
                                        <p:tgtEl>
                                          <p:spTgt spid="670724"/>
                                        </p:tgtEl>
                                        <p:attrNameLst>
                                          <p:attrName>stroke.color</p:attrName>
                                        </p:attrNameLst>
                                      </p:cBhvr>
                                      <p:by>
                                        <p:hsl h="0" s="-70588" l="0"/>
                                      </p:by>
                                    </p:animClr>
                                    <p:set>
                                      <p:cBhvr>
                                        <p:cTn id="9" dur="500" fill="hold"/>
                                        <p:tgtEl>
                                          <p:spTgt spid="670724"/>
                                        </p:tgtEl>
                                        <p:attrNameLst>
                                          <p:attrName>fill.type</p:attrName>
                                        </p:attrNameLst>
                                      </p:cBhvr>
                                      <p:to>
                                        <p:strVal val="solid"/>
                                      </p:to>
                                    </p:set>
                                  </p:childTnLst>
                                </p:cTn>
                              </p:par>
                              <p:par>
                                <p:cTn id="10" presetID="22" presetClass="entr" presetSubtype="8" fill="hold" grpId="0" nodeType="withEffect">
                                  <p:stCondLst>
                                    <p:cond delay="0"/>
                                  </p:stCondLst>
                                  <p:childTnLst>
                                    <p:set>
                                      <p:cBhvr>
                                        <p:cTn id="11" dur="1" fill="hold">
                                          <p:stCondLst>
                                            <p:cond delay="0"/>
                                          </p:stCondLst>
                                        </p:cTn>
                                        <p:tgtEl>
                                          <p:spTgt spid="670725"/>
                                        </p:tgtEl>
                                        <p:attrNameLst>
                                          <p:attrName>style.visibility</p:attrName>
                                        </p:attrNameLst>
                                      </p:cBhvr>
                                      <p:to>
                                        <p:strVal val="visible"/>
                                      </p:to>
                                    </p:set>
                                    <p:animEffect transition="in" filter="wipe(left)">
                                      <p:cBhvr>
                                        <p:cTn id="12" dur="500"/>
                                        <p:tgtEl>
                                          <p:spTgt spid="6707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5" presetClass="emph" presetSubtype="0" fill="hold" grpId="1" nodeType="clickEffect">
                                  <p:stCondLst>
                                    <p:cond delay="0"/>
                                  </p:stCondLst>
                                  <p:childTnLst>
                                    <p:animClr clrSpc="hsl" dir="cw">
                                      <p:cBhvr override="childStyle">
                                        <p:cTn id="16" dur="500" fill="hold"/>
                                        <p:tgtEl>
                                          <p:spTgt spid="670725"/>
                                        </p:tgtEl>
                                        <p:attrNameLst>
                                          <p:attrName>style.color</p:attrName>
                                        </p:attrNameLst>
                                      </p:cBhvr>
                                      <p:by>
                                        <p:hsl h="0" s="-70588" l="0"/>
                                      </p:by>
                                    </p:animClr>
                                    <p:animClr clrSpc="hsl" dir="cw">
                                      <p:cBhvr>
                                        <p:cTn id="17" dur="500" fill="hold"/>
                                        <p:tgtEl>
                                          <p:spTgt spid="670725"/>
                                        </p:tgtEl>
                                        <p:attrNameLst>
                                          <p:attrName>fillcolor</p:attrName>
                                        </p:attrNameLst>
                                      </p:cBhvr>
                                      <p:by>
                                        <p:hsl h="0" s="-70588" l="0"/>
                                      </p:by>
                                    </p:animClr>
                                    <p:animClr clrSpc="hsl" dir="cw">
                                      <p:cBhvr>
                                        <p:cTn id="18" dur="500" fill="hold"/>
                                        <p:tgtEl>
                                          <p:spTgt spid="670725"/>
                                        </p:tgtEl>
                                        <p:attrNameLst>
                                          <p:attrName>stroke.color</p:attrName>
                                        </p:attrNameLst>
                                      </p:cBhvr>
                                      <p:by>
                                        <p:hsl h="0" s="-70588" l="0"/>
                                      </p:by>
                                    </p:animClr>
                                    <p:set>
                                      <p:cBhvr>
                                        <p:cTn id="19" dur="500" fill="hold"/>
                                        <p:tgtEl>
                                          <p:spTgt spid="670725"/>
                                        </p:tgtEl>
                                        <p:attrNameLst>
                                          <p:attrName>fill.type</p:attrName>
                                        </p:attrNameLst>
                                      </p:cBhvr>
                                      <p:to>
                                        <p:strVal val="solid"/>
                                      </p:to>
                                    </p:set>
                                  </p:childTnLst>
                                </p:cTn>
                              </p:par>
                              <p:par>
                                <p:cTn id="20" presetID="22" presetClass="entr" presetSubtype="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5" presetClass="emph" presetSubtype="0" fill="hold" grpId="1" nodeType="clickEffect">
                                  <p:stCondLst>
                                    <p:cond delay="0"/>
                                  </p:stCondLst>
                                  <p:childTnLst>
                                    <p:animClr clrSpc="hsl" dir="cw">
                                      <p:cBhvr override="childStyle">
                                        <p:cTn id="26" dur="500" fill="hold"/>
                                        <p:tgtEl>
                                          <p:spTgt spid="11"/>
                                        </p:tgtEl>
                                        <p:attrNameLst>
                                          <p:attrName>style.color</p:attrName>
                                        </p:attrNameLst>
                                      </p:cBhvr>
                                      <p:by>
                                        <p:hsl h="0" s="-70588" l="0"/>
                                      </p:by>
                                    </p:animClr>
                                    <p:animClr clrSpc="hsl" dir="cw">
                                      <p:cBhvr>
                                        <p:cTn id="27" dur="500" fill="hold"/>
                                        <p:tgtEl>
                                          <p:spTgt spid="11"/>
                                        </p:tgtEl>
                                        <p:attrNameLst>
                                          <p:attrName>fillcolor</p:attrName>
                                        </p:attrNameLst>
                                      </p:cBhvr>
                                      <p:by>
                                        <p:hsl h="0" s="-70588" l="0"/>
                                      </p:by>
                                    </p:animClr>
                                    <p:animClr clrSpc="hsl" dir="cw">
                                      <p:cBhvr>
                                        <p:cTn id="28" dur="500" fill="hold"/>
                                        <p:tgtEl>
                                          <p:spTgt spid="11"/>
                                        </p:tgtEl>
                                        <p:attrNameLst>
                                          <p:attrName>stroke.color</p:attrName>
                                        </p:attrNameLst>
                                      </p:cBhvr>
                                      <p:by>
                                        <p:hsl h="0" s="-70588" l="0"/>
                                      </p:by>
                                    </p:animClr>
                                    <p:set>
                                      <p:cBhvr>
                                        <p:cTn id="29" dur="500" fill="hold"/>
                                        <p:tgtEl>
                                          <p:spTgt spid="11"/>
                                        </p:tgtEl>
                                        <p:attrNameLst>
                                          <p:attrName>fill.type</p:attrName>
                                        </p:attrNameLst>
                                      </p:cBhvr>
                                      <p:to>
                                        <p:strVal val="solid"/>
                                      </p:to>
                                    </p:set>
                                  </p:childTnLst>
                                </p:cTn>
                              </p:par>
                              <p:par>
                                <p:cTn id="30" presetID="22" presetClass="entr" presetSubtype="8" fill="hold" grpId="0" nodeType="withEffect">
                                  <p:stCondLst>
                                    <p:cond delay="0"/>
                                  </p:stCondLst>
                                  <p:childTnLst>
                                    <p:set>
                                      <p:cBhvr>
                                        <p:cTn id="31" dur="1" fill="hold">
                                          <p:stCondLst>
                                            <p:cond delay="0"/>
                                          </p:stCondLst>
                                        </p:cTn>
                                        <p:tgtEl>
                                          <p:spTgt spid="670730"/>
                                        </p:tgtEl>
                                        <p:attrNameLst>
                                          <p:attrName>style.visibility</p:attrName>
                                        </p:attrNameLst>
                                      </p:cBhvr>
                                      <p:to>
                                        <p:strVal val="visible"/>
                                      </p:to>
                                    </p:set>
                                    <p:animEffect transition="in" filter="wipe(left)">
                                      <p:cBhvr>
                                        <p:cTn id="32" dur="500"/>
                                        <p:tgtEl>
                                          <p:spTgt spid="6707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5" presetClass="emph" presetSubtype="0" fill="hold" grpId="1" nodeType="clickEffect">
                                  <p:stCondLst>
                                    <p:cond delay="0"/>
                                  </p:stCondLst>
                                  <p:childTnLst>
                                    <p:animClr clrSpc="hsl" dir="cw">
                                      <p:cBhvr override="childStyle">
                                        <p:cTn id="36" dur="500" fill="hold"/>
                                        <p:tgtEl>
                                          <p:spTgt spid="670730"/>
                                        </p:tgtEl>
                                        <p:attrNameLst>
                                          <p:attrName>style.color</p:attrName>
                                        </p:attrNameLst>
                                      </p:cBhvr>
                                      <p:by>
                                        <p:hsl h="0" s="-70588" l="0"/>
                                      </p:by>
                                    </p:animClr>
                                    <p:animClr clrSpc="hsl" dir="cw">
                                      <p:cBhvr>
                                        <p:cTn id="37" dur="500" fill="hold"/>
                                        <p:tgtEl>
                                          <p:spTgt spid="670730"/>
                                        </p:tgtEl>
                                        <p:attrNameLst>
                                          <p:attrName>fillcolor</p:attrName>
                                        </p:attrNameLst>
                                      </p:cBhvr>
                                      <p:by>
                                        <p:hsl h="0" s="-70588" l="0"/>
                                      </p:by>
                                    </p:animClr>
                                    <p:animClr clrSpc="hsl" dir="cw">
                                      <p:cBhvr>
                                        <p:cTn id="38" dur="500" fill="hold"/>
                                        <p:tgtEl>
                                          <p:spTgt spid="670730"/>
                                        </p:tgtEl>
                                        <p:attrNameLst>
                                          <p:attrName>stroke.color</p:attrName>
                                        </p:attrNameLst>
                                      </p:cBhvr>
                                      <p:by>
                                        <p:hsl h="0" s="-70588" l="0"/>
                                      </p:by>
                                    </p:animClr>
                                    <p:set>
                                      <p:cBhvr>
                                        <p:cTn id="39" dur="500" fill="hold"/>
                                        <p:tgtEl>
                                          <p:spTgt spid="670730"/>
                                        </p:tgtEl>
                                        <p:attrNameLst>
                                          <p:attrName>fill.type</p:attrName>
                                        </p:attrNameLst>
                                      </p:cBhvr>
                                      <p:to>
                                        <p:strVal val="solid"/>
                                      </p:to>
                                    </p:set>
                                  </p:childTnLst>
                                </p:cTn>
                              </p:par>
                              <p:par>
                                <p:cTn id="40" presetID="22" presetClass="entr" presetSubtype="8" fill="hold" grpId="0" nodeType="withEffect">
                                  <p:stCondLst>
                                    <p:cond delay="0"/>
                                  </p:stCondLst>
                                  <p:childTnLst>
                                    <p:set>
                                      <p:cBhvr>
                                        <p:cTn id="41" dur="1" fill="hold">
                                          <p:stCondLst>
                                            <p:cond delay="0"/>
                                          </p:stCondLst>
                                        </p:cTn>
                                        <p:tgtEl>
                                          <p:spTgt spid="670723"/>
                                        </p:tgtEl>
                                        <p:attrNameLst>
                                          <p:attrName>style.visibility</p:attrName>
                                        </p:attrNameLst>
                                      </p:cBhvr>
                                      <p:to>
                                        <p:strVal val="visible"/>
                                      </p:to>
                                    </p:set>
                                    <p:animEffect transition="in" filter="wipe(left)">
                                      <p:cBhvr>
                                        <p:cTn id="42" dur="500"/>
                                        <p:tgtEl>
                                          <p:spTgt spid="67072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5" presetClass="emph" presetSubtype="0" fill="hold" grpId="1" nodeType="clickEffect">
                                  <p:stCondLst>
                                    <p:cond delay="0"/>
                                  </p:stCondLst>
                                  <p:childTnLst>
                                    <p:animClr clrSpc="hsl" dir="cw">
                                      <p:cBhvr override="childStyle">
                                        <p:cTn id="46" dur="500" fill="hold"/>
                                        <p:tgtEl>
                                          <p:spTgt spid="670723"/>
                                        </p:tgtEl>
                                        <p:attrNameLst>
                                          <p:attrName>style.color</p:attrName>
                                        </p:attrNameLst>
                                      </p:cBhvr>
                                      <p:by>
                                        <p:hsl h="0" s="-70588" l="0"/>
                                      </p:by>
                                    </p:animClr>
                                    <p:animClr clrSpc="hsl" dir="cw">
                                      <p:cBhvr>
                                        <p:cTn id="47" dur="500" fill="hold"/>
                                        <p:tgtEl>
                                          <p:spTgt spid="670723"/>
                                        </p:tgtEl>
                                        <p:attrNameLst>
                                          <p:attrName>fillcolor</p:attrName>
                                        </p:attrNameLst>
                                      </p:cBhvr>
                                      <p:by>
                                        <p:hsl h="0" s="-70588" l="0"/>
                                      </p:by>
                                    </p:animClr>
                                    <p:animClr clrSpc="hsl" dir="cw">
                                      <p:cBhvr>
                                        <p:cTn id="48" dur="500" fill="hold"/>
                                        <p:tgtEl>
                                          <p:spTgt spid="670723"/>
                                        </p:tgtEl>
                                        <p:attrNameLst>
                                          <p:attrName>stroke.color</p:attrName>
                                        </p:attrNameLst>
                                      </p:cBhvr>
                                      <p:by>
                                        <p:hsl h="0" s="-70588" l="0"/>
                                      </p:by>
                                    </p:animClr>
                                    <p:set>
                                      <p:cBhvr>
                                        <p:cTn id="49" dur="500" fill="hold"/>
                                        <p:tgtEl>
                                          <p:spTgt spid="670723"/>
                                        </p:tgtEl>
                                        <p:attrNameLst>
                                          <p:attrName>fill.type</p:attrName>
                                        </p:attrNameLst>
                                      </p:cBhvr>
                                      <p:to>
                                        <p:strVal val="solid"/>
                                      </p:to>
                                    </p:set>
                                  </p:childTnLst>
                                </p:cTn>
                              </p:par>
                              <p:par>
                                <p:cTn id="50" presetID="22" presetClass="entr" presetSubtype="2" fill="hold" grpId="0" nodeType="withEffect">
                                  <p:stCondLst>
                                    <p:cond delay="0"/>
                                  </p:stCondLst>
                                  <p:childTnLst>
                                    <p:set>
                                      <p:cBhvr>
                                        <p:cTn id="51" dur="1" fill="hold">
                                          <p:stCondLst>
                                            <p:cond delay="0"/>
                                          </p:stCondLst>
                                        </p:cTn>
                                        <p:tgtEl>
                                          <p:spTgt spid="670732"/>
                                        </p:tgtEl>
                                        <p:attrNameLst>
                                          <p:attrName>style.visibility</p:attrName>
                                        </p:attrNameLst>
                                      </p:cBhvr>
                                      <p:to>
                                        <p:strVal val="visible"/>
                                      </p:to>
                                    </p:set>
                                    <p:animEffect transition="in" filter="wipe(right)">
                                      <p:cBhvr>
                                        <p:cTn id="52" dur="500"/>
                                        <p:tgtEl>
                                          <p:spTgt spid="67073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5" presetClass="emph" presetSubtype="0" fill="hold" grpId="1" nodeType="clickEffect">
                                  <p:stCondLst>
                                    <p:cond delay="0"/>
                                  </p:stCondLst>
                                  <p:childTnLst>
                                    <p:animClr clrSpc="hsl" dir="cw">
                                      <p:cBhvr override="childStyle">
                                        <p:cTn id="56" dur="500" fill="hold"/>
                                        <p:tgtEl>
                                          <p:spTgt spid="670732"/>
                                        </p:tgtEl>
                                        <p:attrNameLst>
                                          <p:attrName>style.color</p:attrName>
                                        </p:attrNameLst>
                                      </p:cBhvr>
                                      <p:by>
                                        <p:hsl h="0" s="-70588" l="0"/>
                                      </p:by>
                                    </p:animClr>
                                    <p:animClr clrSpc="hsl" dir="cw">
                                      <p:cBhvr>
                                        <p:cTn id="57" dur="500" fill="hold"/>
                                        <p:tgtEl>
                                          <p:spTgt spid="670732"/>
                                        </p:tgtEl>
                                        <p:attrNameLst>
                                          <p:attrName>fillcolor</p:attrName>
                                        </p:attrNameLst>
                                      </p:cBhvr>
                                      <p:by>
                                        <p:hsl h="0" s="-70588" l="0"/>
                                      </p:by>
                                    </p:animClr>
                                    <p:animClr clrSpc="hsl" dir="cw">
                                      <p:cBhvr>
                                        <p:cTn id="58" dur="500" fill="hold"/>
                                        <p:tgtEl>
                                          <p:spTgt spid="670732"/>
                                        </p:tgtEl>
                                        <p:attrNameLst>
                                          <p:attrName>stroke.color</p:attrName>
                                        </p:attrNameLst>
                                      </p:cBhvr>
                                      <p:by>
                                        <p:hsl h="0" s="-70588" l="0"/>
                                      </p:by>
                                    </p:animClr>
                                    <p:set>
                                      <p:cBhvr>
                                        <p:cTn id="59" dur="500" fill="hold"/>
                                        <p:tgtEl>
                                          <p:spTgt spid="670732"/>
                                        </p:tgtEl>
                                        <p:attrNameLst>
                                          <p:attrName>fill.type</p:attrName>
                                        </p:attrNameLst>
                                      </p:cBhvr>
                                      <p:to>
                                        <p:strVal val="solid"/>
                                      </p:to>
                                    </p:set>
                                  </p:childTnLst>
                                </p:cTn>
                              </p:par>
                              <p:par>
                                <p:cTn id="60" presetID="22" presetClass="entr" presetSubtype="2" fill="hold" grpId="0" nodeType="withEffect">
                                  <p:stCondLst>
                                    <p:cond delay="0"/>
                                  </p:stCondLst>
                                  <p:childTnLst>
                                    <p:set>
                                      <p:cBhvr>
                                        <p:cTn id="61" dur="1" fill="hold">
                                          <p:stCondLst>
                                            <p:cond delay="0"/>
                                          </p:stCondLst>
                                        </p:cTn>
                                        <p:tgtEl>
                                          <p:spTgt spid="670733"/>
                                        </p:tgtEl>
                                        <p:attrNameLst>
                                          <p:attrName>style.visibility</p:attrName>
                                        </p:attrNameLst>
                                      </p:cBhvr>
                                      <p:to>
                                        <p:strVal val="visible"/>
                                      </p:to>
                                    </p:set>
                                    <p:animEffect transition="in" filter="wipe(right)">
                                      <p:cBhvr>
                                        <p:cTn id="62" dur="500"/>
                                        <p:tgtEl>
                                          <p:spTgt spid="67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33" grpId="0" animBg="1"/>
      <p:bldP spid="670724" grpId="0" animBg="1"/>
      <p:bldP spid="670725" grpId="0" animBg="1"/>
      <p:bldP spid="670725" grpId="1" animBg="1"/>
      <p:bldP spid="670730" grpId="0" animBg="1"/>
      <p:bldP spid="670730" grpId="1" animBg="1"/>
      <p:bldP spid="670732" grpId="0" animBg="1"/>
      <p:bldP spid="670732" grpId="1" animBg="1"/>
      <p:bldP spid="670723" grpId="0" animBg="1"/>
      <p:bldP spid="670723" grpId="1" animBg="1"/>
      <p:bldP spid="11" grpId="0" animBg="1"/>
      <p:bldP spid="11" grpId="1"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Autofit/>
          </a:bodyPr>
          <a:lstStyle/>
          <a:p>
            <a:r>
              <a:rPr lang="en-US" sz="3600" dirty="0"/>
              <a:t>Finding the Relevant Segmenting Dimensions (Exhibit 4-10) </a:t>
            </a:r>
            <a:br>
              <a:rPr lang="en-US" sz="3600" dirty="0"/>
            </a:br>
            <a:endParaRPr lang="en-US" sz="3600" dirty="0"/>
          </a:p>
        </p:txBody>
      </p:sp>
      <p:sp>
        <p:nvSpPr>
          <p:cNvPr id="10" name="Rounded Rectangle 9"/>
          <p:cNvSpPr>
            <a:spLocks noChangeArrowheads="1"/>
          </p:cNvSpPr>
          <p:nvPr/>
        </p:nvSpPr>
        <p:spPr bwMode="auto">
          <a:xfrm>
            <a:off x="6781800" y="4419600"/>
            <a:ext cx="2209800" cy="9906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lIns="0" rIns="0" anchor="ctr"/>
          <a:lstStyle/>
          <a:p>
            <a:endParaRPr lang="en-US" sz="2000" b="1" dirty="0">
              <a:latin typeface="Arial" pitchFamily="34" charset="0"/>
              <a:cs typeface="Arial" pitchFamily="34" charset="0"/>
            </a:endParaRPr>
          </a:p>
          <a:p>
            <a:r>
              <a:rPr lang="en-US" sz="2000" b="1" dirty="0">
                <a:latin typeface="Arial" pitchFamily="34" charset="0"/>
                <a:cs typeface="Arial" pitchFamily="34" charset="0"/>
              </a:rPr>
              <a:t>Determining dimensions</a:t>
            </a:r>
          </a:p>
          <a:p>
            <a:r>
              <a:rPr lang="en-US" sz="2000" b="1" dirty="0">
                <a:latin typeface="Arial" pitchFamily="34" charset="0"/>
                <a:cs typeface="Arial" pitchFamily="34" charset="0"/>
              </a:rPr>
              <a:t>(brand specific)</a:t>
            </a:r>
          </a:p>
          <a:p>
            <a:endParaRPr lang="en-US" sz="2000" b="1" dirty="0">
              <a:latin typeface="Arial" pitchFamily="34" charset="0"/>
              <a:cs typeface="Arial" pitchFamily="34" charset="0"/>
            </a:endParaRPr>
          </a:p>
        </p:txBody>
      </p:sp>
      <p:sp>
        <p:nvSpPr>
          <p:cNvPr id="18" name="Rounded Rectangle 17"/>
          <p:cNvSpPr>
            <a:spLocks noChangeArrowheads="1"/>
          </p:cNvSpPr>
          <p:nvPr/>
        </p:nvSpPr>
        <p:spPr bwMode="auto">
          <a:xfrm>
            <a:off x="2209800" y="4191000"/>
            <a:ext cx="1978025" cy="160020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000" b="1" dirty="0">
                <a:latin typeface="Arial" pitchFamily="34" charset="0"/>
                <a:cs typeface="Arial" pitchFamily="34" charset="0"/>
              </a:rPr>
              <a:t>Qualifying dimensions</a:t>
            </a:r>
          </a:p>
        </p:txBody>
      </p:sp>
      <p:sp>
        <p:nvSpPr>
          <p:cNvPr id="19" name="Rounded Rectangle 18"/>
          <p:cNvSpPr>
            <a:spLocks noChangeArrowheads="1"/>
          </p:cNvSpPr>
          <p:nvPr/>
        </p:nvSpPr>
        <p:spPr bwMode="auto">
          <a:xfrm>
            <a:off x="4495800" y="4338638"/>
            <a:ext cx="2130425" cy="1265237"/>
          </a:xfrm>
          <a:prstGeom prst="roundRect">
            <a:avLst>
              <a:gd name="adj" fmla="val 16667"/>
            </a:avLst>
          </a:prstGeom>
          <a:ln/>
          <a:extLst/>
        </p:spPr>
        <p:style>
          <a:lnRef idx="2">
            <a:schemeClr val="accent5">
              <a:shade val="50000"/>
            </a:schemeClr>
          </a:lnRef>
          <a:fillRef idx="1">
            <a:schemeClr val="accent5"/>
          </a:fillRef>
          <a:effectRef idx="0">
            <a:schemeClr val="accent5"/>
          </a:effectRef>
          <a:fontRef idx="minor">
            <a:schemeClr val="lt1"/>
          </a:fontRef>
        </p:style>
        <p:txBody>
          <a:bodyPr anchor="ctr"/>
          <a:lstStyle/>
          <a:p>
            <a:r>
              <a:rPr lang="en-US" sz="2000" b="1" dirty="0">
                <a:latin typeface="Arial" pitchFamily="34" charset="0"/>
                <a:cs typeface="Arial" pitchFamily="34" charset="0"/>
              </a:rPr>
              <a:t>Determining dimensions</a:t>
            </a:r>
          </a:p>
          <a:p>
            <a:r>
              <a:rPr lang="en-US" sz="2000" b="1" dirty="0">
                <a:latin typeface="Arial" pitchFamily="34" charset="0"/>
                <a:cs typeface="Arial" pitchFamily="34" charset="0"/>
              </a:rPr>
              <a:t>(product type)</a:t>
            </a:r>
          </a:p>
        </p:txBody>
      </p:sp>
      <p:sp>
        <p:nvSpPr>
          <p:cNvPr id="20" name="Rounded Rectangle 19"/>
          <p:cNvSpPr>
            <a:spLocks noChangeArrowheads="1"/>
          </p:cNvSpPr>
          <p:nvPr/>
        </p:nvSpPr>
        <p:spPr bwMode="auto">
          <a:xfrm>
            <a:off x="152400" y="3962400"/>
            <a:ext cx="1825625" cy="2057400"/>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sz="2000" b="1" dirty="0">
              <a:latin typeface="Arial" pitchFamily="34" charset="0"/>
              <a:cs typeface="Arial" pitchFamily="34" charset="0"/>
            </a:endParaRPr>
          </a:p>
          <a:p>
            <a:r>
              <a:rPr lang="en-US" sz="2000" b="1" dirty="0">
                <a:latin typeface="Arial" pitchFamily="34" charset="0"/>
                <a:cs typeface="Arial" pitchFamily="34" charset="0"/>
              </a:rPr>
              <a:t>All potential dimensions</a:t>
            </a:r>
          </a:p>
          <a:p>
            <a:endParaRPr lang="en-US" sz="2000" b="1" dirty="0">
              <a:latin typeface="Arial" pitchFamily="34" charset="0"/>
              <a:cs typeface="Arial" pitchFamily="34" charset="0"/>
            </a:endParaRPr>
          </a:p>
        </p:txBody>
      </p:sp>
      <p:grpSp>
        <p:nvGrpSpPr>
          <p:cNvPr id="5" name="Group 4"/>
          <p:cNvGrpSpPr/>
          <p:nvPr/>
        </p:nvGrpSpPr>
        <p:grpSpPr>
          <a:xfrm>
            <a:off x="169818" y="1871048"/>
            <a:ext cx="8745583" cy="1981202"/>
            <a:chOff x="169818" y="1871048"/>
            <a:chExt cx="8745583" cy="1981202"/>
          </a:xfrm>
        </p:grpSpPr>
        <p:sp>
          <p:nvSpPr>
            <p:cNvPr id="3" name="Right Arrow 2"/>
            <p:cNvSpPr/>
            <p:nvPr/>
          </p:nvSpPr>
          <p:spPr>
            <a:xfrm>
              <a:off x="7924801" y="1871048"/>
              <a:ext cx="990600" cy="19812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rapezoid 1"/>
            <p:cNvSpPr/>
            <p:nvPr/>
          </p:nvSpPr>
          <p:spPr>
            <a:xfrm rot="5400000">
              <a:off x="3285310" y="-1244442"/>
              <a:ext cx="1981200" cy="8212183"/>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defRPr/>
              </a:pPr>
              <a:r>
                <a:rPr lang="en-US" sz="2000" b="1">
                  <a:solidFill>
                    <a:schemeClr val="bg1"/>
                  </a:solidFill>
                </a:rPr>
                <a:t>Segmenting dimensions become more specific to reasons why the target segment chooses to buy a particular brand of the product</a:t>
              </a:r>
              <a:endParaRPr lang="en-US" sz="2000" b="1" dirty="0">
                <a:solidFill>
                  <a:schemeClr val="bg1"/>
                </a:solidFill>
              </a:endParaRPr>
            </a:p>
          </p:txBody>
        </p:sp>
      </p:grpSp>
    </p:spTree>
    <p:custDataLst>
      <p:tags r:id="rId1"/>
    </p:custDataLst>
    <p:extLst>
      <p:ext uri="{BB962C8B-B14F-4D97-AF65-F5344CB8AC3E}">
        <p14:creationId xmlns:p14="http://schemas.microsoft.com/office/powerpoint/2010/main" val="123474100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Very Specific</a:t>
            </a:r>
            <a:br>
              <a:rPr lang="en-US" dirty="0"/>
            </a:br>
            <a:r>
              <a:rPr lang="en-US" dirty="0"/>
              <a:t>Segmentation</a:t>
            </a:r>
          </a:p>
        </p:txBody>
      </p:sp>
      <p:pic>
        <p:nvPicPr>
          <p:cNvPr id="4098" name="Picture 2" descr="C:\Backup Files  - HP\ANSR-2012 DATA\ANSR\2011-Dec Onwards\MHHE-CHI_Projects\PerreaultBM19e_Supplements\PPTs_19e\Images\per28981_ch04\per28981_p04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609600"/>
            <a:ext cx="3967768" cy="533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extBox 1"/>
          <p:cNvSpPr txBox="1"/>
          <p:nvPr/>
        </p:nvSpPr>
        <p:spPr>
          <a:xfrm>
            <a:off x="4993784" y="6002115"/>
            <a:ext cx="2362200" cy="246221"/>
          </a:xfrm>
          <a:prstGeom prst="rect">
            <a:avLst/>
          </a:prstGeom>
          <a:noFill/>
        </p:spPr>
        <p:txBody>
          <a:bodyPr wrap="square" rtlCol="0">
            <a:spAutoFit/>
          </a:bodyPr>
          <a:lstStyle/>
          <a:p>
            <a:r>
              <a:rPr lang="en-US" sz="1000" dirty="0"/>
              <a:t>Source: </a:t>
            </a:r>
            <a:r>
              <a:rPr lang="en-US" sz="1000" dirty="0" err="1"/>
              <a:t>Edgewell</a:t>
            </a:r>
            <a:endParaRPr lang="en-US" sz="1000" dirty="0">
              <a:solidFill>
                <a:srgbClr val="000000"/>
              </a:solidFill>
            </a:endParaRPr>
          </a:p>
        </p:txBody>
      </p:sp>
    </p:spTree>
    <p:custDataLst>
      <p:tags r:id="rId1"/>
    </p:custDataLst>
    <p:extLst>
      <p:ext uri="{BB962C8B-B14F-4D97-AF65-F5344CB8AC3E}">
        <p14:creationId xmlns:p14="http://schemas.microsoft.com/office/powerpoint/2010/main" val="149639300"/>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Personas give segments life</a:t>
            </a:r>
          </a:p>
        </p:txBody>
      </p:sp>
      <p:sp>
        <p:nvSpPr>
          <p:cNvPr id="3" name="Rectangle 2"/>
          <p:cNvSpPr/>
          <p:nvPr/>
        </p:nvSpPr>
        <p:spPr>
          <a:xfrm>
            <a:off x="495300" y="1064448"/>
            <a:ext cx="63627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gn="l">
              <a:spcBef>
                <a:spcPct val="20000"/>
              </a:spcBef>
              <a:buClr>
                <a:srgbClr val="FFCC00"/>
              </a:buClr>
              <a:buSzPct val="101000"/>
              <a:buFont typeface="+mj-lt"/>
              <a:buNone/>
            </a:pPr>
            <a:r>
              <a:rPr lang="en-US" sz="2400" dirty="0">
                <a:latin typeface="+mn-lt"/>
                <a:cs typeface="+mn-cs"/>
              </a:rPr>
              <a:t>Example of a buyer persona from a bicycle maker:</a:t>
            </a:r>
            <a:endParaRPr lang="en-US" sz="2400" i="1" dirty="0">
              <a:latin typeface="+mn-lt"/>
              <a:cs typeface="+mn-cs"/>
            </a:endParaRPr>
          </a:p>
          <a:p>
            <a:pPr lvl="1" algn="l">
              <a:spcBef>
                <a:spcPct val="20000"/>
              </a:spcBef>
              <a:buClr>
                <a:srgbClr val="FFCC00"/>
              </a:buClr>
              <a:buSzPct val="101000"/>
              <a:buFont typeface="+mj-lt"/>
              <a:buNone/>
            </a:pPr>
            <a:r>
              <a:rPr lang="en-US" sz="2200" i="1" dirty="0">
                <a:latin typeface="+mn-lt"/>
                <a:cs typeface="+mn-cs"/>
              </a:rPr>
              <a:t>Sam is a single 29-year-old male who lives in Seattle, Washington. He rides 10 miles each way to his job, where he earns $85,000 a year as a computer programmer. On weekends he likes to hang out with his girlfriend and race mountain bikes. Sam is price sensitive with his commuter bike (he spends more lavishly on his mountain bikes). The commuter bike must be safe and reliable; it should have fenders and a chain guard to deal with the regular rains in Seattle.</a:t>
            </a:r>
            <a:endParaRPr lang="en-US" sz="2200" dirty="0">
              <a:latin typeface="+mn-lt"/>
              <a:cs typeface="+mn-cs"/>
            </a:endParaRPr>
          </a:p>
        </p:txBody>
      </p:sp>
      <p:pic>
        <p:nvPicPr>
          <p:cNvPr id="4" name="Picture 3">
            <a:extLst>
              <a:ext uri="{FF2B5EF4-FFF2-40B4-BE49-F238E27FC236}">
                <a16:creationId xmlns:a16="http://schemas.microsoft.com/office/drawing/2014/main" id="{A0AF62A3-BAD4-784B-A7D2-5F62A0C52FB6}"/>
              </a:ext>
            </a:extLst>
          </p:cNvPr>
          <p:cNvPicPr>
            <a:picLocks noChangeAspect="1"/>
          </p:cNvPicPr>
          <p:nvPr/>
        </p:nvPicPr>
        <p:blipFill>
          <a:blip r:embed="rId3"/>
          <a:stretch>
            <a:fillRect/>
          </a:stretch>
        </p:blipFill>
        <p:spPr>
          <a:xfrm>
            <a:off x="6906164" y="1975261"/>
            <a:ext cx="1884164" cy="2286000"/>
          </a:xfrm>
          <a:prstGeom prst="rect">
            <a:avLst/>
          </a:prstGeom>
        </p:spPr>
      </p:pic>
      <p:sp>
        <p:nvSpPr>
          <p:cNvPr id="5" name="TextBox 4">
            <a:extLst>
              <a:ext uri="{FF2B5EF4-FFF2-40B4-BE49-F238E27FC236}">
                <a16:creationId xmlns:a16="http://schemas.microsoft.com/office/drawing/2014/main" id="{4B40E0DE-1502-B141-B489-5B4CAB94FBE6}"/>
              </a:ext>
            </a:extLst>
          </p:cNvPr>
          <p:cNvSpPr txBox="1"/>
          <p:nvPr/>
        </p:nvSpPr>
        <p:spPr>
          <a:xfrm>
            <a:off x="6631328" y="4261261"/>
            <a:ext cx="2159000" cy="400110"/>
          </a:xfrm>
          <a:prstGeom prst="rect">
            <a:avLst/>
          </a:prstGeom>
          <a:noFill/>
        </p:spPr>
        <p:txBody>
          <a:bodyPr wrap="square" rtlCol="0">
            <a:spAutoFit/>
          </a:bodyPr>
          <a:lstStyle/>
          <a:p>
            <a:r>
              <a:rPr lang="en-US" sz="1000" i="1" dirty="0" err="1"/>
              <a:t>Pixtal</a:t>
            </a:r>
            <a:r>
              <a:rPr lang="en-US" sz="1000" i="1" dirty="0"/>
              <a:t>/AGE </a:t>
            </a:r>
            <a:r>
              <a:rPr lang="en-US" sz="1000" i="1"/>
              <a:t>Fotostock</a:t>
            </a:r>
            <a:endParaRPr lang="en-US" sz="1000" b="1" dirty="0"/>
          </a:p>
          <a:p>
            <a:endParaRPr lang="en-US" sz="1000" dirty="0"/>
          </a:p>
        </p:txBody>
      </p:sp>
    </p:spTree>
    <p:extLst>
      <p:ext uri="{BB962C8B-B14F-4D97-AF65-F5344CB8AC3E}">
        <p14:creationId xmlns:p14="http://schemas.microsoft.com/office/powerpoint/2010/main" val="1162415066"/>
      </p:ext>
    </p:extLst>
  </p:cSld>
  <p:clrMapOvr>
    <a:masterClrMapping/>
  </p:clrMapOvr>
  <p:transition>
    <p:pull dir="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a:t>Checking Your Knowledge</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A mother taking her family of four on vacation was trying to make hotel reservations for a trip to Disney World. She first eliminated all hotels that were in excess of two miles from the main gate to Disney World. Then she focused exclusively on hotels offering suites so that her family would have more space. She eventually selected the Excelsior Hotel because the hotel offered suites and a complimentary breakfast. For her, the available of the complimentary breakfast was a ______________ segmenting dimension.  </a:t>
            </a:r>
          </a:p>
          <a:p>
            <a:pPr marL="463550" lvl="1" indent="-463550"/>
            <a:endParaRPr lang="en-US" dirty="0"/>
          </a:p>
          <a:p>
            <a:pPr marL="0" lvl="1" indent="0">
              <a:buNone/>
            </a:pPr>
            <a:r>
              <a:rPr lang="en-US" sz="2900" dirty="0"/>
              <a:t>A.	qualifying</a:t>
            </a:r>
          </a:p>
          <a:p>
            <a:pPr marL="0" lvl="1" indent="0">
              <a:buNone/>
            </a:pPr>
            <a:r>
              <a:rPr lang="en-US" sz="2900" dirty="0"/>
              <a:t>B.	determining</a:t>
            </a:r>
          </a:p>
          <a:p>
            <a:pPr marL="0" lvl="1" indent="0">
              <a:buNone/>
            </a:pPr>
            <a:r>
              <a:rPr lang="en-US" sz="2900" dirty="0"/>
              <a:t>C.	differentiated</a:t>
            </a:r>
          </a:p>
          <a:p>
            <a:pPr marL="0" lvl="1" indent="0">
              <a:buNone/>
            </a:pPr>
            <a:r>
              <a:rPr lang="en-US" sz="2900" dirty="0"/>
              <a:t>D.	geographic</a:t>
            </a:r>
          </a:p>
          <a:p>
            <a:pPr marL="0" lvl="1" indent="0">
              <a:buNone/>
            </a:pPr>
            <a:r>
              <a:rPr lang="en-US" sz="2900" dirty="0"/>
              <a:t>E.	demographic</a:t>
            </a:r>
          </a:p>
          <a:p>
            <a:endParaRPr lang="en-US" dirty="0"/>
          </a:p>
        </p:txBody>
      </p:sp>
    </p:spTree>
    <p:custDataLst>
      <p:tags r:id="rId1"/>
    </p:custDataLst>
    <p:extLst>
      <p:ext uri="{BB962C8B-B14F-4D97-AF65-F5344CB8AC3E}">
        <p14:creationId xmlns:p14="http://schemas.microsoft.com/office/powerpoint/2010/main" val="1473029052"/>
      </p:ext>
    </p:extLst>
  </p:cSld>
  <p:clrMapOvr>
    <a:masterClrMapping/>
  </p:clrMapOvr>
  <p:transition>
    <p:pull dir="ru"/>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76200"/>
            <a:ext cx="8229600" cy="1398587"/>
          </a:xfrm>
        </p:spPr>
        <p:txBody>
          <a:bodyPr>
            <a:normAutofit fontScale="90000"/>
          </a:bodyPr>
          <a:lstStyle/>
          <a:p>
            <a:r>
              <a:rPr lang="en-US" dirty="0"/>
              <a:t>Qualifying and Determining Dimensions</a:t>
            </a:r>
          </a:p>
        </p:txBody>
      </p:sp>
      <p:sp>
        <p:nvSpPr>
          <p:cNvPr id="676867" name="Oval 3"/>
          <p:cNvSpPr>
            <a:spLocks noChangeArrowheads="1"/>
          </p:cNvSpPr>
          <p:nvPr/>
        </p:nvSpPr>
        <p:spPr bwMode="auto">
          <a:xfrm>
            <a:off x="3200400" y="2971799"/>
            <a:ext cx="1905000" cy="19050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800" b="1" dirty="0">
                <a:cs typeface="Arial" pitchFamily="34" charset="0"/>
              </a:rPr>
              <a:t>and</a:t>
            </a:r>
          </a:p>
        </p:txBody>
      </p:sp>
      <p:grpSp>
        <p:nvGrpSpPr>
          <p:cNvPr id="2" name="Group 4"/>
          <p:cNvGrpSpPr>
            <a:grpSpLocks/>
          </p:cNvGrpSpPr>
          <p:nvPr/>
        </p:nvGrpSpPr>
        <p:grpSpPr bwMode="auto">
          <a:xfrm>
            <a:off x="152400" y="1523999"/>
            <a:ext cx="3581400" cy="4724401"/>
            <a:chOff x="192" y="720"/>
            <a:chExt cx="2256" cy="2976"/>
          </a:xfrm>
        </p:grpSpPr>
        <p:grpSp>
          <p:nvGrpSpPr>
            <p:cNvPr id="37897" name="Group 5"/>
            <p:cNvGrpSpPr>
              <a:grpSpLocks/>
            </p:cNvGrpSpPr>
            <p:nvPr/>
          </p:nvGrpSpPr>
          <p:grpSpPr bwMode="auto">
            <a:xfrm>
              <a:off x="192" y="720"/>
              <a:ext cx="2256" cy="2976"/>
              <a:chOff x="192" y="720"/>
              <a:chExt cx="2256" cy="2976"/>
            </a:xfrm>
          </p:grpSpPr>
          <p:sp>
            <p:nvSpPr>
              <p:cNvPr id="37899" name="AutoShape 6"/>
              <p:cNvSpPr>
                <a:spLocks noChangeArrowheads="1"/>
              </p:cNvSpPr>
              <p:nvPr/>
            </p:nvSpPr>
            <p:spPr bwMode="auto">
              <a:xfrm>
                <a:off x="192" y="912"/>
                <a:ext cx="2256" cy="2784"/>
              </a:xfrm>
              <a:prstGeom prst="roundRect">
                <a:avLst>
                  <a:gd name="adj" fmla="val 1063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marL="457200" indent="-457200"/>
                <a:endParaRPr lang="en-US" sz="3000" b="1" dirty="0">
                  <a:cs typeface="Arial" pitchFamily="34" charset="0"/>
                </a:endParaRPr>
              </a:p>
            </p:txBody>
          </p:sp>
          <p:sp>
            <p:nvSpPr>
              <p:cNvPr id="37900" name="AutoShape 7"/>
              <p:cNvSpPr>
                <a:spLocks noChangeArrowheads="1"/>
              </p:cNvSpPr>
              <p:nvPr/>
            </p:nvSpPr>
            <p:spPr bwMode="auto">
              <a:xfrm>
                <a:off x="192" y="720"/>
                <a:ext cx="2256" cy="576"/>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800" b="1" dirty="0">
                    <a:cs typeface="Arial" pitchFamily="34" charset="0"/>
                  </a:rPr>
                  <a:t>Qualifying</a:t>
                </a:r>
              </a:p>
              <a:p>
                <a:pPr marL="457200" indent="-457200"/>
                <a:r>
                  <a:rPr lang="en-US" sz="2800" b="1" dirty="0">
                    <a:cs typeface="Arial" pitchFamily="34" charset="0"/>
                  </a:rPr>
                  <a:t>Dimensions</a:t>
                </a:r>
              </a:p>
            </p:txBody>
          </p:sp>
        </p:grpSp>
        <p:sp>
          <p:nvSpPr>
            <p:cNvPr id="37898" name="Text Box 8"/>
            <p:cNvSpPr txBox="1">
              <a:spLocks noChangeArrowheads="1"/>
            </p:cNvSpPr>
            <p:nvPr/>
          </p:nvSpPr>
          <p:spPr bwMode="auto">
            <a:xfrm>
              <a:off x="288" y="1405"/>
              <a:ext cx="2160"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231775" indent="-231775"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Aft>
                  <a:spcPct val="70000"/>
                </a:spcAft>
                <a:buFontTx/>
                <a:buChar char="•"/>
              </a:pPr>
              <a:r>
                <a:rPr lang="en-US" sz="2800" b="1" dirty="0">
                  <a:latin typeface="+mn-lt"/>
                  <a:cs typeface="Arial" pitchFamily="34" charset="0"/>
                </a:rPr>
                <a:t>Relevant to including a customer type in a product-market</a:t>
              </a:r>
            </a:p>
            <a:p>
              <a:pPr algn="l" eaLnBrk="1" hangingPunct="1">
                <a:spcAft>
                  <a:spcPct val="70000"/>
                </a:spcAft>
                <a:buFontTx/>
                <a:buChar char="•"/>
              </a:pPr>
              <a:r>
                <a:rPr lang="en-US" sz="2800" b="1" dirty="0">
                  <a:latin typeface="+mn-lt"/>
                  <a:cs typeface="Arial" pitchFamily="34" charset="0"/>
                </a:rPr>
                <a:t>Help identify “core benefits”</a:t>
              </a:r>
            </a:p>
          </p:txBody>
        </p:sp>
      </p:grpSp>
      <p:grpSp>
        <p:nvGrpSpPr>
          <p:cNvPr id="4" name="Group 12"/>
          <p:cNvGrpSpPr>
            <a:grpSpLocks/>
          </p:cNvGrpSpPr>
          <p:nvPr/>
        </p:nvGrpSpPr>
        <p:grpSpPr bwMode="auto">
          <a:xfrm>
            <a:off x="4724400" y="1523999"/>
            <a:ext cx="3657600" cy="4724400"/>
            <a:chOff x="4876800" y="1524000"/>
            <a:chExt cx="3657600" cy="4724400"/>
          </a:xfrm>
        </p:grpSpPr>
        <p:sp>
          <p:nvSpPr>
            <p:cNvPr id="37894" name="AutoShape 11"/>
            <p:cNvSpPr>
              <a:spLocks noChangeArrowheads="1"/>
            </p:cNvSpPr>
            <p:nvPr/>
          </p:nvSpPr>
          <p:spPr bwMode="auto">
            <a:xfrm>
              <a:off x="4876800" y="1828800"/>
              <a:ext cx="3581400" cy="4419600"/>
            </a:xfrm>
            <a:prstGeom prst="roundRect">
              <a:avLst>
                <a:gd name="adj" fmla="val 1063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marL="457200" indent="-457200"/>
              <a:endParaRPr lang="en-US" sz="3000" b="1" dirty="0">
                <a:cs typeface="Arial" pitchFamily="34" charset="0"/>
              </a:endParaRPr>
            </a:p>
          </p:txBody>
        </p:sp>
        <p:sp>
          <p:nvSpPr>
            <p:cNvPr id="37895" name="AutoShape 12"/>
            <p:cNvSpPr>
              <a:spLocks noChangeArrowheads="1"/>
            </p:cNvSpPr>
            <p:nvPr/>
          </p:nvSpPr>
          <p:spPr bwMode="auto">
            <a:xfrm>
              <a:off x="4876800" y="1524000"/>
              <a:ext cx="3581400" cy="9144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800" b="1" dirty="0">
                  <a:cs typeface="Arial" pitchFamily="34" charset="0"/>
                </a:rPr>
                <a:t>Determining</a:t>
              </a:r>
            </a:p>
            <a:p>
              <a:pPr marL="457200" indent="-457200"/>
              <a:r>
                <a:rPr lang="en-US" sz="2800" b="1" dirty="0">
                  <a:cs typeface="Arial" pitchFamily="34" charset="0"/>
                </a:rPr>
                <a:t>Dimensions</a:t>
              </a:r>
            </a:p>
          </p:txBody>
        </p:sp>
        <p:sp>
          <p:nvSpPr>
            <p:cNvPr id="37896" name="Text Box 13"/>
            <p:cNvSpPr txBox="1">
              <a:spLocks noChangeArrowheads="1"/>
            </p:cNvSpPr>
            <p:nvPr/>
          </p:nvSpPr>
          <p:spPr bwMode="auto">
            <a:xfrm>
              <a:off x="5105400" y="2679478"/>
              <a:ext cx="3429000" cy="2806922"/>
            </a:xfrm>
            <a:prstGeom prst="rect">
              <a:avLst/>
            </a:prstGeom>
            <a:noFill/>
            <a:ln>
              <a:noFill/>
            </a:ln>
            <a:extLs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marL="231775" indent="-231775"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Aft>
                  <a:spcPct val="30000"/>
                </a:spcAft>
                <a:buFontTx/>
                <a:buChar char="•"/>
              </a:pPr>
              <a:r>
                <a:rPr lang="en-US" sz="2800" b="1" dirty="0">
                  <a:latin typeface="+mn-lt"/>
                  <a:cs typeface="Arial" pitchFamily="34" charset="0"/>
                </a:rPr>
                <a:t>Affect the customer’s purchase of a product or brand</a:t>
              </a:r>
            </a:p>
            <a:p>
              <a:pPr algn="l" eaLnBrk="1" hangingPunct="1">
                <a:spcAft>
                  <a:spcPct val="30000"/>
                </a:spcAft>
                <a:buFontTx/>
                <a:buChar char="•"/>
              </a:pPr>
              <a:r>
                <a:rPr lang="en-US" sz="2800" b="1" dirty="0">
                  <a:latin typeface="+mn-lt"/>
                  <a:cs typeface="Arial" pitchFamily="34" charset="0"/>
                </a:rPr>
                <a:t>Can be further segmented</a:t>
              </a:r>
            </a:p>
          </p:txBody>
        </p:sp>
      </p:grpSp>
    </p:spTree>
    <p:custDataLst>
      <p:tags r:id="rId1"/>
    </p:custDataLst>
    <p:extLst>
      <p:ext uri="{BB962C8B-B14F-4D97-AF65-F5344CB8AC3E}">
        <p14:creationId xmlns:p14="http://schemas.microsoft.com/office/powerpoint/2010/main" val="7960829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676867"/>
                                        </p:tgtEl>
                                        <p:attrNameLst>
                                          <p:attrName>style.visibility</p:attrName>
                                        </p:attrNameLst>
                                      </p:cBhvr>
                                      <p:to>
                                        <p:strVal val="visible"/>
                                      </p:to>
                                    </p:set>
                                    <p:anim calcmode="lin" valueType="num">
                                      <p:cBhvr>
                                        <p:cTn id="12" dur="500" fill="hold"/>
                                        <p:tgtEl>
                                          <p:spTgt spid="676867"/>
                                        </p:tgtEl>
                                        <p:attrNameLst>
                                          <p:attrName>ppt_w</p:attrName>
                                        </p:attrNameLst>
                                      </p:cBhvr>
                                      <p:tavLst>
                                        <p:tav tm="0">
                                          <p:val>
                                            <p:fltVal val="0"/>
                                          </p:val>
                                        </p:tav>
                                        <p:tav tm="100000">
                                          <p:val>
                                            <p:strVal val="#ppt_w"/>
                                          </p:val>
                                        </p:tav>
                                      </p:tavLst>
                                    </p:anim>
                                    <p:anim calcmode="lin" valueType="num">
                                      <p:cBhvr>
                                        <p:cTn id="13" dur="500" fill="hold"/>
                                        <p:tgtEl>
                                          <p:spTgt spid="676867"/>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867"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normAutofit fontScale="90000"/>
          </a:bodyPr>
          <a:lstStyle/>
          <a:p>
            <a:r>
              <a:rPr lang="en-US" dirty="0"/>
              <a:t>Ethical Issues in Selecting Segmenting Dimensions</a:t>
            </a:r>
          </a:p>
        </p:txBody>
      </p:sp>
      <p:sp>
        <p:nvSpPr>
          <p:cNvPr id="680963" name="Oval 3"/>
          <p:cNvSpPr>
            <a:spLocks noChangeArrowheads="1"/>
          </p:cNvSpPr>
          <p:nvPr/>
        </p:nvSpPr>
        <p:spPr bwMode="auto">
          <a:xfrm>
            <a:off x="152400" y="1627188"/>
            <a:ext cx="2327275" cy="1497012"/>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600" b="1" dirty="0">
                <a:latin typeface="Arial" pitchFamily="34" charset="0"/>
                <a:cs typeface="Arial" pitchFamily="34" charset="0"/>
              </a:rPr>
              <a:t>Ethical</a:t>
            </a:r>
            <a:br>
              <a:rPr lang="en-US" sz="2600" b="1" dirty="0">
                <a:latin typeface="Arial" pitchFamily="34" charset="0"/>
                <a:cs typeface="Arial" pitchFamily="34" charset="0"/>
              </a:rPr>
            </a:br>
            <a:r>
              <a:rPr lang="en-US" sz="2600" b="1" dirty="0">
                <a:latin typeface="Arial" pitchFamily="34" charset="0"/>
                <a:cs typeface="Arial" pitchFamily="34" charset="0"/>
              </a:rPr>
              <a:t>Issues</a:t>
            </a:r>
          </a:p>
        </p:txBody>
      </p:sp>
      <p:sp>
        <p:nvSpPr>
          <p:cNvPr id="680975" name="Oval 15"/>
          <p:cNvSpPr>
            <a:spLocks noChangeArrowheads="1"/>
          </p:cNvSpPr>
          <p:nvPr/>
        </p:nvSpPr>
        <p:spPr bwMode="auto">
          <a:xfrm>
            <a:off x="5819775" y="1624013"/>
            <a:ext cx="2441575" cy="1497012"/>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600" b="1" dirty="0">
                <a:latin typeface="Arial" pitchFamily="34" charset="0"/>
                <a:cs typeface="Arial" pitchFamily="34" charset="0"/>
              </a:rPr>
              <a:t>International</a:t>
            </a:r>
            <a:br>
              <a:rPr lang="en-US" sz="2600" b="1" dirty="0">
                <a:latin typeface="Arial" pitchFamily="34" charset="0"/>
                <a:cs typeface="Arial" pitchFamily="34" charset="0"/>
              </a:rPr>
            </a:br>
            <a:r>
              <a:rPr lang="en-US" sz="2600" b="1" dirty="0">
                <a:latin typeface="Arial" pitchFamily="34" charset="0"/>
                <a:cs typeface="Arial" pitchFamily="34" charset="0"/>
              </a:rPr>
              <a:t>Issues</a:t>
            </a:r>
          </a:p>
        </p:txBody>
      </p:sp>
      <p:grpSp>
        <p:nvGrpSpPr>
          <p:cNvPr id="2" name="Group 4"/>
          <p:cNvGrpSpPr>
            <a:grpSpLocks/>
          </p:cNvGrpSpPr>
          <p:nvPr/>
        </p:nvGrpSpPr>
        <p:grpSpPr bwMode="auto">
          <a:xfrm>
            <a:off x="2514600" y="1778000"/>
            <a:ext cx="2527300" cy="4241800"/>
            <a:chOff x="1528" y="1216"/>
            <a:chExt cx="1592" cy="2672"/>
          </a:xfrm>
        </p:grpSpPr>
        <p:sp>
          <p:nvSpPr>
            <p:cNvPr id="39944" name="AutoShape 5">
              <a:hlinkHover r:id="" action="ppaction://macro?name=changecolor"/>
            </p:cNvPr>
            <p:cNvSpPr>
              <a:spLocks noChangeArrowheads="1"/>
            </p:cNvSpPr>
            <p:nvPr/>
          </p:nvSpPr>
          <p:spPr bwMode="auto">
            <a:xfrm>
              <a:off x="1776" y="1216"/>
              <a:ext cx="1344" cy="76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Exploitation</a:t>
              </a:r>
            </a:p>
          </p:txBody>
        </p:sp>
        <p:sp>
          <p:nvSpPr>
            <p:cNvPr id="39945" name="AutoShape 6">
              <a:hlinkHover r:id="" action="ppaction://macro?name=changecolor"/>
            </p:cNvPr>
            <p:cNvSpPr>
              <a:spLocks noChangeArrowheads="1"/>
            </p:cNvSpPr>
            <p:nvPr/>
          </p:nvSpPr>
          <p:spPr bwMode="auto">
            <a:xfrm>
              <a:off x="1776" y="2160"/>
              <a:ext cx="1344" cy="76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Creates Unnecessary Wants</a:t>
              </a:r>
            </a:p>
          </p:txBody>
        </p:sp>
        <p:sp>
          <p:nvSpPr>
            <p:cNvPr id="39946" name="AutoShape 7">
              <a:hlinkHover r:id="" action="ppaction://macro?name=changecolor"/>
            </p:cNvPr>
            <p:cNvSpPr>
              <a:spLocks noChangeArrowheads="1"/>
            </p:cNvSpPr>
            <p:nvPr/>
          </p:nvSpPr>
          <p:spPr bwMode="auto">
            <a:xfrm>
              <a:off x="1776" y="3120"/>
              <a:ext cx="1344" cy="76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Does Harm</a:t>
              </a:r>
            </a:p>
          </p:txBody>
        </p:sp>
        <p:sp>
          <p:nvSpPr>
            <p:cNvPr id="39947" name="Line 8"/>
            <p:cNvSpPr>
              <a:spLocks noChangeShapeType="1"/>
            </p:cNvSpPr>
            <p:nvPr/>
          </p:nvSpPr>
          <p:spPr bwMode="auto">
            <a:xfrm>
              <a:off x="1528" y="1592"/>
              <a:ext cx="24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9948" name="Line 9"/>
            <p:cNvSpPr>
              <a:spLocks noChangeShapeType="1"/>
            </p:cNvSpPr>
            <p:nvPr/>
          </p:nvSpPr>
          <p:spPr bwMode="auto">
            <a:xfrm>
              <a:off x="1632" y="2544"/>
              <a:ext cx="1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9949" name="Line 10"/>
            <p:cNvSpPr>
              <a:spLocks noChangeShapeType="1"/>
            </p:cNvSpPr>
            <p:nvPr/>
          </p:nvSpPr>
          <p:spPr bwMode="auto">
            <a:xfrm>
              <a:off x="1632" y="3504"/>
              <a:ext cx="1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9950" name="Line 11"/>
            <p:cNvSpPr>
              <a:spLocks noChangeShapeType="1"/>
            </p:cNvSpPr>
            <p:nvPr/>
          </p:nvSpPr>
          <p:spPr bwMode="auto">
            <a:xfrm>
              <a:off x="1632" y="1584"/>
              <a:ext cx="0" cy="19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5771027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680963"/>
                                        </p:tgtEl>
                                        <p:attrNameLst>
                                          <p:attrName>style.visibility</p:attrName>
                                        </p:attrNameLst>
                                      </p:cBhvr>
                                      <p:to>
                                        <p:strVal val="visible"/>
                                      </p:to>
                                    </p:set>
                                    <p:animEffect transition="in" filter="box(out)">
                                      <p:cBhvr>
                                        <p:cTn id="7" dur="500"/>
                                        <p:tgtEl>
                                          <p:spTgt spid="680963"/>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680975"/>
                                        </p:tgtEl>
                                        <p:attrNameLst>
                                          <p:attrName>style.visibility</p:attrName>
                                        </p:attrNameLst>
                                      </p:cBhvr>
                                      <p:to>
                                        <p:strVal val="visible"/>
                                      </p:to>
                                    </p:set>
                                    <p:animEffect transition="in" filter="box(out)">
                                      <p:cBhvr>
                                        <p:cTn id="16" dur="500"/>
                                        <p:tgtEl>
                                          <p:spTgt spid="6809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963" grpId="0" animBg="1"/>
      <p:bldP spid="680975"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US" dirty="0"/>
              <a:t>More Sophisticated Techniques May Help in Segmenting</a:t>
            </a:r>
          </a:p>
        </p:txBody>
      </p:sp>
      <p:sp>
        <p:nvSpPr>
          <p:cNvPr id="691204" name="AutoShape 4"/>
          <p:cNvSpPr>
            <a:spLocks noChangeArrowheads="1"/>
          </p:cNvSpPr>
          <p:nvPr/>
        </p:nvSpPr>
        <p:spPr bwMode="auto">
          <a:xfrm>
            <a:off x="3352800" y="2359025"/>
            <a:ext cx="5105400" cy="914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t>Clustering</a:t>
            </a:r>
          </a:p>
        </p:txBody>
      </p:sp>
      <p:sp>
        <p:nvSpPr>
          <p:cNvPr id="691206" name="Line 6"/>
          <p:cNvSpPr>
            <a:spLocks noChangeShapeType="1"/>
          </p:cNvSpPr>
          <p:nvPr/>
        </p:nvSpPr>
        <p:spPr bwMode="auto">
          <a:xfrm>
            <a:off x="2057400" y="2816225"/>
            <a:ext cx="1219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91221" name="Line 21"/>
          <p:cNvSpPr>
            <a:spLocks noChangeShapeType="1"/>
          </p:cNvSpPr>
          <p:nvPr/>
        </p:nvSpPr>
        <p:spPr bwMode="auto">
          <a:xfrm>
            <a:off x="2062163" y="5105400"/>
            <a:ext cx="1219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91222" name="AutoShape 22"/>
          <p:cNvSpPr>
            <a:spLocks noChangeArrowheads="1"/>
          </p:cNvSpPr>
          <p:nvPr/>
        </p:nvSpPr>
        <p:spPr bwMode="auto">
          <a:xfrm>
            <a:off x="3357563" y="4648200"/>
            <a:ext cx="5105400" cy="914400"/>
          </a:xfrm>
          <a:prstGeom prst="roundRect">
            <a:avLst>
              <a:gd name="adj" fmla="val 307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t>Customer Relationship Management (CRM)</a:t>
            </a:r>
          </a:p>
        </p:txBody>
      </p:sp>
      <p:sp>
        <p:nvSpPr>
          <p:cNvPr id="5" name="TextBox 4"/>
          <p:cNvSpPr txBox="1"/>
          <p:nvPr/>
        </p:nvSpPr>
        <p:spPr>
          <a:xfrm>
            <a:off x="304800" y="3548412"/>
            <a:ext cx="2809874" cy="246221"/>
          </a:xfrm>
          <a:prstGeom prst="rect">
            <a:avLst/>
          </a:prstGeom>
          <a:noFill/>
        </p:spPr>
        <p:txBody>
          <a:bodyPr wrap="square" rtlCol="0">
            <a:spAutoFit/>
          </a:bodyPr>
          <a:lstStyle/>
          <a:p>
            <a:r>
              <a:rPr lang="de-DE" sz="1000" dirty="0"/>
              <a:t>©</a:t>
            </a:r>
            <a:r>
              <a:rPr lang="en-US" sz="1000" dirty="0"/>
              <a:t>Shutterstock / </a:t>
            </a:r>
            <a:r>
              <a:rPr lang="en-US" sz="1000" dirty="0" err="1"/>
              <a:t>Andrey_Popov</a:t>
            </a:r>
            <a:endParaRPr lang="en-US" sz="1000" dirty="0"/>
          </a:p>
        </p:txBody>
      </p:sp>
      <p:sp>
        <p:nvSpPr>
          <p:cNvPr id="6" name="TextBox 5"/>
          <p:cNvSpPr txBox="1"/>
          <p:nvPr/>
        </p:nvSpPr>
        <p:spPr>
          <a:xfrm>
            <a:off x="1080611" y="5509503"/>
            <a:ext cx="1828800" cy="246221"/>
          </a:xfrm>
          <a:prstGeom prst="rect">
            <a:avLst/>
          </a:prstGeom>
          <a:noFill/>
        </p:spPr>
        <p:txBody>
          <a:bodyPr wrap="square" rtlCol="0">
            <a:spAutoFit/>
          </a:bodyPr>
          <a:lstStyle/>
          <a:p>
            <a:r>
              <a:rPr lang="de-DE" sz="1000"/>
              <a:t>©</a:t>
            </a:r>
            <a:r>
              <a:rPr lang="en-US" sz="1000"/>
              <a:t>michaeljung</a:t>
            </a:r>
            <a:r>
              <a:rPr lang="en-US" sz="1000" dirty="0"/>
              <a:t>/123RF</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1" y="4119240"/>
            <a:ext cx="2085396" cy="1390264"/>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300" y="2183383"/>
            <a:ext cx="2085396" cy="1390264"/>
          </a:xfrm>
          <a:prstGeom prst="rect">
            <a:avLst/>
          </a:prstGeom>
        </p:spPr>
      </p:pic>
    </p:spTree>
    <p:custDataLst>
      <p:tags r:id="rId1"/>
    </p:custDataLst>
    <p:extLst>
      <p:ext uri="{BB962C8B-B14F-4D97-AF65-F5344CB8AC3E}">
        <p14:creationId xmlns:p14="http://schemas.microsoft.com/office/powerpoint/2010/main" val="142498057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91206"/>
                                        </p:tgtEl>
                                        <p:attrNameLst>
                                          <p:attrName>style.visibility</p:attrName>
                                        </p:attrNameLst>
                                      </p:cBhvr>
                                      <p:to>
                                        <p:strVal val="visible"/>
                                      </p:to>
                                    </p:set>
                                    <p:animEffect transition="in" filter="wipe(left)">
                                      <p:cBhvr>
                                        <p:cTn id="7" dur="500"/>
                                        <p:tgtEl>
                                          <p:spTgt spid="69120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1204"/>
                                        </p:tgtEl>
                                        <p:attrNameLst>
                                          <p:attrName>style.visibility</p:attrName>
                                        </p:attrNameLst>
                                      </p:cBhvr>
                                      <p:to>
                                        <p:strVal val="visible"/>
                                      </p:to>
                                    </p:set>
                                    <p:animEffect transition="in" filter="wipe(left)">
                                      <p:cBhvr>
                                        <p:cTn id="11" dur="500"/>
                                        <p:tgtEl>
                                          <p:spTgt spid="69120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91204"/>
                                        </p:tgtEl>
                                        <p:attrNameLst>
                                          <p:attrName>style.color</p:attrName>
                                        </p:attrNameLst>
                                      </p:cBhvr>
                                      <p:by>
                                        <p:hsl h="0" s="-70588" l="0"/>
                                      </p:by>
                                    </p:animClr>
                                    <p:animClr clrSpc="hsl" dir="cw">
                                      <p:cBhvr>
                                        <p:cTn id="16" dur="500" fill="hold"/>
                                        <p:tgtEl>
                                          <p:spTgt spid="691204"/>
                                        </p:tgtEl>
                                        <p:attrNameLst>
                                          <p:attrName>fillcolor</p:attrName>
                                        </p:attrNameLst>
                                      </p:cBhvr>
                                      <p:by>
                                        <p:hsl h="0" s="-70588" l="0"/>
                                      </p:by>
                                    </p:animClr>
                                    <p:animClr clrSpc="hsl" dir="cw">
                                      <p:cBhvr>
                                        <p:cTn id="17" dur="500" fill="hold"/>
                                        <p:tgtEl>
                                          <p:spTgt spid="691204"/>
                                        </p:tgtEl>
                                        <p:attrNameLst>
                                          <p:attrName>stroke.color</p:attrName>
                                        </p:attrNameLst>
                                      </p:cBhvr>
                                      <p:by>
                                        <p:hsl h="0" s="-70588" l="0"/>
                                      </p:by>
                                    </p:animClr>
                                    <p:set>
                                      <p:cBhvr>
                                        <p:cTn id="18" dur="500" fill="hold"/>
                                        <p:tgtEl>
                                          <p:spTgt spid="691204"/>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91221"/>
                                        </p:tgtEl>
                                        <p:attrNameLst>
                                          <p:attrName>style.visibility</p:attrName>
                                        </p:attrNameLst>
                                      </p:cBhvr>
                                      <p:to>
                                        <p:strVal val="visible"/>
                                      </p:to>
                                    </p:set>
                                    <p:animEffect transition="in" filter="wipe(left)">
                                      <p:cBhvr>
                                        <p:cTn id="22" dur="500"/>
                                        <p:tgtEl>
                                          <p:spTgt spid="691221"/>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691222"/>
                                        </p:tgtEl>
                                        <p:attrNameLst>
                                          <p:attrName>style.visibility</p:attrName>
                                        </p:attrNameLst>
                                      </p:cBhvr>
                                      <p:to>
                                        <p:strVal val="visible"/>
                                      </p:to>
                                    </p:set>
                                    <p:animEffect transition="in" filter="wipe(left)">
                                      <p:cBhvr>
                                        <p:cTn id="26" dur="500"/>
                                        <p:tgtEl>
                                          <p:spTgt spid="691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4" grpId="0" animBg="1"/>
      <p:bldP spid="691204" grpId="1" animBg="1"/>
      <p:bldP spid="691206" grpId="0" animBg="1"/>
      <p:bldP spid="691221" grpId="0" animBg="1"/>
      <p:bldP spid="6912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Differentiation and Positioning</a:t>
            </a:r>
            <a:br>
              <a:rPr lang="en-US" dirty="0"/>
            </a:br>
            <a:r>
              <a:rPr lang="en-US" dirty="0"/>
              <a:t>Take the Customer Point of View</a:t>
            </a:r>
            <a:br>
              <a:rPr lang="en-IN" dirty="0"/>
            </a:br>
            <a:endParaRPr lang="en-US" dirty="0"/>
          </a:p>
        </p:txBody>
      </p:sp>
      <p:sp>
        <p:nvSpPr>
          <p:cNvPr id="3" name="Oval 2"/>
          <p:cNvSpPr/>
          <p:nvPr/>
        </p:nvSpPr>
        <p:spPr>
          <a:xfrm>
            <a:off x="3276600" y="3048000"/>
            <a:ext cx="2743200" cy="152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Customer Point of View</a:t>
            </a:r>
          </a:p>
        </p:txBody>
      </p:sp>
      <p:sp>
        <p:nvSpPr>
          <p:cNvPr id="4" name="Rounded Rectangle 3"/>
          <p:cNvSpPr/>
          <p:nvPr/>
        </p:nvSpPr>
        <p:spPr>
          <a:xfrm>
            <a:off x="381000" y="3429000"/>
            <a:ext cx="2743200" cy="8382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Differentiation</a:t>
            </a:r>
          </a:p>
        </p:txBody>
      </p:sp>
      <p:sp>
        <p:nvSpPr>
          <p:cNvPr id="6" name="Rounded Rectangle 5"/>
          <p:cNvSpPr/>
          <p:nvPr/>
        </p:nvSpPr>
        <p:spPr>
          <a:xfrm>
            <a:off x="6248400" y="3429000"/>
            <a:ext cx="2743200" cy="8382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Positioning</a:t>
            </a:r>
          </a:p>
        </p:txBody>
      </p:sp>
    </p:spTree>
    <p:custDataLst>
      <p:tags r:id="rId1"/>
    </p:custDataLst>
    <p:extLst>
      <p:ext uri="{BB962C8B-B14F-4D97-AF65-F5344CB8AC3E}">
        <p14:creationId xmlns:p14="http://schemas.microsoft.com/office/powerpoint/2010/main" val="69747750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0"/>
            <a:ext cx="8229600" cy="1398587"/>
          </a:xfrm>
        </p:spPr>
        <p:txBody>
          <a:bodyPr>
            <a:normAutofit fontScale="90000"/>
          </a:bodyPr>
          <a:lstStyle/>
          <a:p>
            <a:r>
              <a:rPr lang="en-US" sz="4000" dirty="0"/>
              <a:t>“Product Space” Representation of Positioning (Exhibit 4-11)</a:t>
            </a:r>
          </a:p>
        </p:txBody>
      </p:sp>
      <p:sp>
        <p:nvSpPr>
          <p:cNvPr id="14" name="Rectangle 7"/>
          <p:cNvSpPr>
            <a:spLocks noChangeArrowheads="1"/>
          </p:cNvSpPr>
          <p:nvPr/>
        </p:nvSpPr>
        <p:spPr bwMode="auto">
          <a:xfrm>
            <a:off x="6587968" y="2913063"/>
            <a:ext cx="1181414" cy="323165"/>
          </a:xfrm>
          <a:prstGeom prst="rect">
            <a:avLst/>
          </a:prstGeom>
          <a:noFill/>
          <a:ln w="9525">
            <a:noFill/>
            <a:miter lim="800000"/>
            <a:headEnd/>
            <a:tailEnd/>
          </a:ln>
        </p:spPr>
        <p:txBody>
          <a:bodyPr wrap="none" lIns="0" tIns="0" rIns="0" bIns="0">
            <a:spAutoFit/>
          </a:bodyPr>
          <a:lstStyle/>
          <a:p>
            <a:pPr>
              <a:defRPr/>
            </a:pPr>
            <a:r>
              <a:rPr lang="en-US" sz="2100" b="1" dirty="0">
                <a:solidFill>
                  <a:schemeClr val="bg1"/>
                </a:solidFill>
                <a:latin typeface="Arial" pitchFamily="34" charset="0"/>
                <a:cs typeface="Arial" pitchFamily="34" charset="0"/>
              </a:rPr>
              <a:t>Sensitive</a:t>
            </a:r>
            <a:endParaRPr lang="en-US" sz="2800" b="1" dirty="0">
              <a:solidFill>
                <a:schemeClr val="bg1"/>
              </a:solidFill>
              <a:effectLst>
                <a:outerShdw blurRad="38100" dist="38100" dir="2700000" algn="tl">
                  <a:srgbClr val="C0C0C0"/>
                </a:outerShdw>
              </a:effectLst>
              <a:latin typeface="Arial" pitchFamily="34" charset="0"/>
              <a:cs typeface="Arial" pitchFamily="34" charset="0"/>
            </a:endParaRPr>
          </a:p>
        </p:txBody>
      </p:sp>
      <p:sp>
        <p:nvSpPr>
          <p:cNvPr id="46084" name="AutoShape 3"/>
          <p:cNvSpPr>
            <a:spLocks noChangeArrowheads="1"/>
          </p:cNvSpPr>
          <p:nvPr/>
        </p:nvSpPr>
        <p:spPr bwMode="auto">
          <a:xfrm>
            <a:off x="990600" y="1371600"/>
            <a:ext cx="6934200" cy="5105400"/>
          </a:xfrm>
          <a:prstGeom prst="roundRect">
            <a:avLst>
              <a:gd name="adj" fmla="val 587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l"/>
            <a:endParaRPr lang="en-US" b="1" dirty="0">
              <a:latin typeface="Arial" pitchFamily="34" charset="0"/>
              <a:cs typeface="Arial" pitchFamily="34" charset="0"/>
            </a:endParaRPr>
          </a:p>
        </p:txBody>
      </p:sp>
      <p:grpSp>
        <p:nvGrpSpPr>
          <p:cNvPr id="2" name="Group 4"/>
          <p:cNvGrpSpPr>
            <a:grpSpLocks/>
          </p:cNvGrpSpPr>
          <p:nvPr/>
        </p:nvGrpSpPr>
        <p:grpSpPr bwMode="auto">
          <a:xfrm>
            <a:off x="3352800" y="1431925"/>
            <a:ext cx="2438400" cy="4984750"/>
            <a:chOff x="2112" y="950"/>
            <a:chExt cx="1536" cy="3140"/>
          </a:xfrm>
        </p:grpSpPr>
        <p:sp>
          <p:nvSpPr>
            <p:cNvPr id="46121" name="Text Box 5"/>
            <p:cNvSpPr txBox="1">
              <a:spLocks noChangeArrowheads="1"/>
            </p:cNvSpPr>
            <p:nvPr/>
          </p:nvSpPr>
          <p:spPr bwMode="auto">
            <a:xfrm>
              <a:off x="2112" y="950"/>
              <a:ext cx="153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000" b="1" dirty="0">
                  <a:latin typeface="Arial" pitchFamily="34" charset="0"/>
                  <a:cs typeface="Arial" pitchFamily="34" charset="0"/>
                </a:rPr>
                <a:t>High moisturizing</a:t>
              </a:r>
            </a:p>
          </p:txBody>
        </p:sp>
        <p:sp>
          <p:nvSpPr>
            <p:cNvPr id="46122" name="Text Box 6"/>
            <p:cNvSpPr txBox="1">
              <a:spLocks noChangeArrowheads="1"/>
            </p:cNvSpPr>
            <p:nvPr/>
          </p:nvSpPr>
          <p:spPr bwMode="auto">
            <a:xfrm>
              <a:off x="2112" y="3840"/>
              <a:ext cx="153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000" b="1" dirty="0">
                  <a:latin typeface="Arial" pitchFamily="34" charset="0"/>
                  <a:cs typeface="Arial" pitchFamily="34" charset="0"/>
                </a:rPr>
                <a:t>Low moisturizing</a:t>
              </a:r>
            </a:p>
          </p:txBody>
        </p:sp>
        <p:sp>
          <p:nvSpPr>
            <p:cNvPr id="46123" name="Line 7"/>
            <p:cNvSpPr>
              <a:spLocks noChangeShapeType="1"/>
            </p:cNvSpPr>
            <p:nvPr/>
          </p:nvSpPr>
          <p:spPr bwMode="auto">
            <a:xfrm>
              <a:off x="2880" y="1152"/>
              <a:ext cx="0" cy="27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grpSp>
        <p:nvGrpSpPr>
          <p:cNvPr id="3" name="Group 8"/>
          <p:cNvGrpSpPr>
            <a:grpSpLocks/>
          </p:cNvGrpSpPr>
          <p:nvPr/>
        </p:nvGrpSpPr>
        <p:grpSpPr bwMode="auto">
          <a:xfrm>
            <a:off x="368300" y="3733800"/>
            <a:ext cx="8585200" cy="422275"/>
            <a:chOff x="232" y="2400"/>
            <a:chExt cx="5408" cy="266"/>
          </a:xfrm>
        </p:grpSpPr>
        <p:sp>
          <p:nvSpPr>
            <p:cNvPr id="46118" name="Text Box 9"/>
            <p:cNvSpPr txBox="1">
              <a:spLocks noChangeArrowheads="1"/>
            </p:cNvSpPr>
            <p:nvPr/>
          </p:nvSpPr>
          <p:spPr bwMode="auto">
            <a:xfrm>
              <a:off x="232" y="2400"/>
              <a:ext cx="153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r" eaLnBrk="1" hangingPunct="1">
                <a:spcBef>
                  <a:spcPct val="50000"/>
                </a:spcBef>
              </a:pPr>
              <a:r>
                <a:rPr lang="en-US" sz="2000" b="1" dirty="0">
                  <a:latin typeface="Arial" pitchFamily="34" charset="0"/>
                  <a:cs typeface="Arial" pitchFamily="34" charset="0"/>
                </a:rPr>
                <a:t>Nondeodorant</a:t>
              </a:r>
            </a:p>
          </p:txBody>
        </p:sp>
        <p:sp>
          <p:nvSpPr>
            <p:cNvPr id="46119" name="Text Box 10"/>
            <p:cNvSpPr txBox="1">
              <a:spLocks noChangeArrowheads="1"/>
            </p:cNvSpPr>
            <p:nvPr/>
          </p:nvSpPr>
          <p:spPr bwMode="auto">
            <a:xfrm>
              <a:off x="4104" y="2416"/>
              <a:ext cx="153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2000" b="1" dirty="0">
                  <a:latin typeface="Arial" pitchFamily="34" charset="0"/>
                  <a:cs typeface="Arial" pitchFamily="34" charset="0"/>
                </a:rPr>
                <a:t>Deodorant</a:t>
              </a:r>
            </a:p>
          </p:txBody>
        </p:sp>
        <p:sp>
          <p:nvSpPr>
            <p:cNvPr id="46120" name="Line 11"/>
            <p:cNvSpPr>
              <a:spLocks noChangeShapeType="1"/>
            </p:cNvSpPr>
            <p:nvPr/>
          </p:nvSpPr>
          <p:spPr bwMode="auto">
            <a:xfrm>
              <a:off x="1728" y="2544"/>
              <a:ext cx="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grpSp>
        <p:nvGrpSpPr>
          <p:cNvPr id="4" name="Group 34"/>
          <p:cNvGrpSpPr>
            <a:grpSpLocks/>
          </p:cNvGrpSpPr>
          <p:nvPr/>
        </p:nvGrpSpPr>
        <p:grpSpPr bwMode="auto">
          <a:xfrm>
            <a:off x="2590800" y="2120900"/>
            <a:ext cx="3657600" cy="3759200"/>
            <a:chOff x="1632" y="1384"/>
            <a:chExt cx="2304" cy="2368"/>
          </a:xfrm>
        </p:grpSpPr>
        <p:sp>
          <p:nvSpPr>
            <p:cNvPr id="46110" name="Oval 35"/>
            <p:cNvSpPr>
              <a:spLocks noChangeArrowheads="1"/>
            </p:cNvSpPr>
            <p:nvPr/>
          </p:nvSpPr>
          <p:spPr bwMode="auto">
            <a:xfrm>
              <a:off x="3520" y="1792"/>
              <a:ext cx="384" cy="384"/>
            </a:xfrm>
            <a:prstGeom prst="ellipse">
              <a:avLst/>
            </a:prstGeom>
            <a:solidFill>
              <a:srgbClr val="33CCCC"/>
            </a:solidFill>
            <a:ln w="12700">
              <a:solidFill>
                <a:schemeClr val="tx1"/>
              </a:solidFill>
              <a:round/>
              <a:headEnd/>
              <a:tailEnd/>
            </a:ln>
          </p:spPr>
          <p:txBody>
            <a:bodyPr wrap="none" anchor="ctr"/>
            <a:lstStyle/>
            <a:p>
              <a:r>
                <a:rPr lang="en-US" sz="1800" b="1" dirty="0">
                  <a:latin typeface="Arial" pitchFamily="34" charset="0"/>
                  <a:cs typeface="Arial" pitchFamily="34" charset="0"/>
                </a:rPr>
                <a:t>2</a:t>
              </a:r>
            </a:p>
          </p:txBody>
        </p:sp>
        <p:sp>
          <p:nvSpPr>
            <p:cNvPr id="46111" name="Oval 36"/>
            <p:cNvSpPr>
              <a:spLocks noChangeArrowheads="1"/>
            </p:cNvSpPr>
            <p:nvPr/>
          </p:nvSpPr>
          <p:spPr bwMode="auto">
            <a:xfrm>
              <a:off x="3408" y="2664"/>
              <a:ext cx="528" cy="528"/>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1800" b="1" dirty="0">
                  <a:latin typeface="Arial" pitchFamily="34" charset="0"/>
                  <a:cs typeface="Arial" pitchFamily="34" charset="0"/>
                </a:rPr>
                <a:t>1</a:t>
              </a:r>
            </a:p>
          </p:txBody>
        </p:sp>
        <p:sp>
          <p:nvSpPr>
            <p:cNvPr id="46112" name="Oval 37"/>
            <p:cNvSpPr>
              <a:spLocks noChangeArrowheads="1"/>
            </p:cNvSpPr>
            <p:nvPr/>
          </p:nvSpPr>
          <p:spPr bwMode="auto">
            <a:xfrm>
              <a:off x="1632" y="1536"/>
              <a:ext cx="288" cy="288"/>
            </a:xfrm>
            <a:prstGeom prst="ellipse">
              <a:avLst/>
            </a:prstGeom>
            <a:solidFill>
              <a:srgbClr val="559FCD"/>
            </a:solidFill>
            <a:ln w="12700">
              <a:solidFill>
                <a:schemeClr val="tx1"/>
              </a:solidFill>
              <a:round/>
              <a:headEnd/>
              <a:tailEnd/>
            </a:ln>
          </p:spPr>
          <p:txBody>
            <a:bodyPr wrap="none" anchor="ctr"/>
            <a:lstStyle/>
            <a:p>
              <a:r>
                <a:rPr lang="en-US" sz="1800" b="1" dirty="0">
                  <a:latin typeface="Arial" pitchFamily="34" charset="0"/>
                  <a:cs typeface="Arial" pitchFamily="34" charset="0"/>
                </a:rPr>
                <a:t>4</a:t>
              </a:r>
            </a:p>
          </p:txBody>
        </p:sp>
        <p:sp>
          <p:nvSpPr>
            <p:cNvPr id="46113" name="Oval 38"/>
            <p:cNvSpPr>
              <a:spLocks noChangeArrowheads="1"/>
            </p:cNvSpPr>
            <p:nvPr/>
          </p:nvSpPr>
          <p:spPr bwMode="auto">
            <a:xfrm>
              <a:off x="1944" y="1864"/>
              <a:ext cx="240" cy="240"/>
            </a:xfrm>
            <a:prstGeom prst="ellipse">
              <a:avLst/>
            </a:prstGeom>
            <a:solidFill>
              <a:srgbClr val="8D4D8D"/>
            </a:solidFill>
            <a:ln w="12700">
              <a:solidFill>
                <a:schemeClr val="tx1"/>
              </a:solidFill>
              <a:round/>
              <a:headEnd/>
              <a:tailEnd/>
            </a:ln>
          </p:spPr>
          <p:txBody>
            <a:bodyPr wrap="none" anchor="ctr"/>
            <a:lstStyle/>
            <a:p>
              <a:r>
                <a:rPr lang="en-US" sz="1800" b="1" dirty="0">
                  <a:latin typeface="Arial" pitchFamily="34" charset="0"/>
                  <a:cs typeface="Arial" pitchFamily="34" charset="0"/>
                </a:rPr>
                <a:t>5</a:t>
              </a:r>
            </a:p>
          </p:txBody>
        </p:sp>
        <p:sp>
          <p:nvSpPr>
            <p:cNvPr id="46114" name="Oval 39"/>
            <p:cNvSpPr>
              <a:spLocks noChangeArrowheads="1"/>
            </p:cNvSpPr>
            <p:nvPr/>
          </p:nvSpPr>
          <p:spPr bwMode="auto">
            <a:xfrm>
              <a:off x="2816" y="1384"/>
              <a:ext cx="240" cy="240"/>
            </a:xfrm>
            <a:prstGeom prst="ellipse">
              <a:avLst/>
            </a:prstGeom>
            <a:solidFill>
              <a:srgbClr val="CC066E"/>
            </a:solidFill>
            <a:ln w="12700">
              <a:solidFill>
                <a:schemeClr val="tx1"/>
              </a:solidFill>
              <a:round/>
              <a:headEnd/>
              <a:tailEnd/>
            </a:ln>
          </p:spPr>
          <p:txBody>
            <a:bodyPr wrap="none" anchor="ctr"/>
            <a:lstStyle/>
            <a:p>
              <a:r>
                <a:rPr lang="en-US" sz="1800" b="1" dirty="0">
                  <a:latin typeface="Arial" pitchFamily="34" charset="0"/>
                  <a:cs typeface="Arial" pitchFamily="34" charset="0"/>
                </a:rPr>
                <a:t>7</a:t>
              </a:r>
            </a:p>
          </p:txBody>
        </p:sp>
        <p:sp>
          <p:nvSpPr>
            <p:cNvPr id="46115" name="Oval 40"/>
            <p:cNvSpPr>
              <a:spLocks noChangeArrowheads="1"/>
            </p:cNvSpPr>
            <p:nvPr/>
          </p:nvSpPr>
          <p:spPr bwMode="auto">
            <a:xfrm>
              <a:off x="2160" y="2448"/>
              <a:ext cx="192" cy="192"/>
            </a:xfrm>
            <a:prstGeom prst="ellipse">
              <a:avLst/>
            </a:prstGeom>
            <a:solidFill>
              <a:srgbClr val="AC3FFD"/>
            </a:solidFill>
            <a:ln w="12700">
              <a:solidFill>
                <a:schemeClr val="tx1"/>
              </a:solidFill>
              <a:round/>
              <a:headEnd/>
              <a:tailEnd/>
            </a:ln>
          </p:spPr>
          <p:txBody>
            <a:bodyPr wrap="none" anchor="ctr"/>
            <a:lstStyle/>
            <a:p>
              <a:r>
                <a:rPr lang="en-US" sz="1800" b="1" dirty="0">
                  <a:latin typeface="Arial" pitchFamily="34" charset="0"/>
                  <a:cs typeface="Arial" pitchFamily="34" charset="0"/>
                </a:rPr>
                <a:t>3</a:t>
              </a:r>
            </a:p>
          </p:txBody>
        </p:sp>
        <p:sp>
          <p:nvSpPr>
            <p:cNvPr id="46116" name="Oval 41"/>
            <p:cNvSpPr>
              <a:spLocks noChangeArrowheads="1"/>
            </p:cNvSpPr>
            <p:nvPr/>
          </p:nvSpPr>
          <p:spPr bwMode="auto">
            <a:xfrm>
              <a:off x="3264" y="2304"/>
              <a:ext cx="192" cy="192"/>
            </a:xfrm>
            <a:prstGeom prst="ellipse">
              <a:avLst/>
            </a:prstGeom>
            <a:solidFill>
              <a:srgbClr val="A59797"/>
            </a:solidFill>
            <a:ln w="12700">
              <a:solidFill>
                <a:schemeClr val="tx1"/>
              </a:solidFill>
              <a:round/>
              <a:headEnd/>
              <a:tailEnd/>
            </a:ln>
          </p:spPr>
          <p:txBody>
            <a:bodyPr wrap="none" anchor="ctr"/>
            <a:lstStyle/>
            <a:p>
              <a:r>
                <a:rPr lang="en-US" sz="1800" b="1" dirty="0">
                  <a:latin typeface="Arial" pitchFamily="34" charset="0"/>
                  <a:cs typeface="Arial" pitchFamily="34" charset="0"/>
                </a:rPr>
                <a:t>8</a:t>
              </a:r>
            </a:p>
          </p:txBody>
        </p:sp>
        <p:sp>
          <p:nvSpPr>
            <p:cNvPr id="46117" name="Oval 42"/>
            <p:cNvSpPr>
              <a:spLocks noChangeArrowheads="1"/>
            </p:cNvSpPr>
            <p:nvPr/>
          </p:nvSpPr>
          <p:spPr bwMode="auto">
            <a:xfrm>
              <a:off x="2952" y="3560"/>
              <a:ext cx="192" cy="192"/>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1800" b="1" dirty="0">
                  <a:latin typeface="Arial" pitchFamily="34" charset="0"/>
                  <a:cs typeface="Arial" pitchFamily="34" charset="0"/>
                </a:rPr>
                <a:t>6</a:t>
              </a:r>
            </a:p>
          </p:txBody>
        </p:sp>
      </p:grpSp>
      <p:grpSp>
        <p:nvGrpSpPr>
          <p:cNvPr id="5" name="Group 12"/>
          <p:cNvGrpSpPr>
            <a:grpSpLocks/>
          </p:cNvGrpSpPr>
          <p:nvPr/>
        </p:nvGrpSpPr>
        <p:grpSpPr bwMode="auto">
          <a:xfrm>
            <a:off x="3111500" y="2209800"/>
            <a:ext cx="4610100" cy="3465513"/>
            <a:chOff x="1960" y="1440"/>
            <a:chExt cx="2904" cy="2183"/>
          </a:xfrm>
        </p:grpSpPr>
        <p:sp>
          <p:nvSpPr>
            <p:cNvPr id="46089" name="Oval 13"/>
            <p:cNvSpPr>
              <a:spLocks noChangeArrowheads="1"/>
            </p:cNvSpPr>
            <p:nvPr/>
          </p:nvSpPr>
          <p:spPr bwMode="auto">
            <a:xfrm>
              <a:off x="3896" y="1552"/>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0" name="Oval 14"/>
            <p:cNvSpPr>
              <a:spLocks noChangeArrowheads="1"/>
            </p:cNvSpPr>
            <p:nvPr/>
          </p:nvSpPr>
          <p:spPr bwMode="auto">
            <a:xfrm>
              <a:off x="3792" y="1752"/>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1" name="Oval 15"/>
            <p:cNvSpPr>
              <a:spLocks noChangeArrowheads="1"/>
            </p:cNvSpPr>
            <p:nvPr/>
          </p:nvSpPr>
          <p:spPr bwMode="auto">
            <a:xfrm>
              <a:off x="4000" y="2064"/>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2" name="Oval 16"/>
            <p:cNvSpPr>
              <a:spLocks noChangeArrowheads="1"/>
            </p:cNvSpPr>
            <p:nvPr/>
          </p:nvSpPr>
          <p:spPr bwMode="auto">
            <a:xfrm>
              <a:off x="3872" y="3136"/>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3" name="Oval 17"/>
            <p:cNvSpPr>
              <a:spLocks noChangeArrowheads="1"/>
            </p:cNvSpPr>
            <p:nvPr/>
          </p:nvSpPr>
          <p:spPr bwMode="auto">
            <a:xfrm>
              <a:off x="3608" y="3280"/>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4" name="Oval 18"/>
            <p:cNvSpPr>
              <a:spLocks noChangeArrowheads="1"/>
            </p:cNvSpPr>
            <p:nvPr/>
          </p:nvSpPr>
          <p:spPr bwMode="auto">
            <a:xfrm>
              <a:off x="1960" y="1528"/>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5" name="Oval 19"/>
            <p:cNvSpPr>
              <a:spLocks noChangeArrowheads="1"/>
            </p:cNvSpPr>
            <p:nvPr/>
          </p:nvSpPr>
          <p:spPr bwMode="auto">
            <a:xfrm>
              <a:off x="2176" y="1768"/>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6" name="Oval 20"/>
            <p:cNvSpPr>
              <a:spLocks noChangeArrowheads="1"/>
            </p:cNvSpPr>
            <p:nvPr/>
          </p:nvSpPr>
          <p:spPr bwMode="auto">
            <a:xfrm>
              <a:off x="2536" y="2384"/>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7" name="Oval 21"/>
            <p:cNvSpPr>
              <a:spLocks noChangeArrowheads="1"/>
            </p:cNvSpPr>
            <p:nvPr/>
          </p:nvSpPr>
          <p:spPr bwMode="auto">
            <a:xfrm>
              <a:off x="3296" y="2256"/>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sp>
          <p:nvSpPr>
            <p:cNvPr id="46098" name="Oval 22"/>
            <p:cNvSpPr>
              <a:spLocks noChangeArrowheads="1"/>
            </p:cNvSpPr>
            <p:nvPr/>
          </p:nvSpPr>
          <p:spPr bwMode="auto">
            <a:xfrm>
              <a:off x="2224" y="3488"/>
              <a:ext cx="48" cy="48"/>
            </a:xfrm>
            <a:prstGeom prst="ellipse">
              <a:avLst/>
            </a:prstGeom>
            <a:solidFill>
              <a:schemeClr val="tx1"/>
            </a:solidFill>
            <a:ln>
              <a:noFill/>
            </a:ln>
            <a:extLst>
              <a:ext uri="{91240B29-F687-4F45-9708-019B960494DF}">
                <a14:hiddenLine xmlns:a14="http://schemas.microsoft.com/office/drawing/2010/main" w="85725">
                  <a:solidFill>
                    <a:srgbClr val="000000"/>
                  </a:solidFill>
                  <a:round/>
                  <a:headEnd/>
                  <a:tailEnd/>
                </a14:hiddenLine>
              </a:ext>
            </a:extLst>
          </p:spPr>
          <p:txBody>
            <a:bodyPr wrap="none" anchor="ctr"/>
            <a:lstStyle/>
            <a:p>
              <a:pPr algn="l"/>
              <a:endParaRPr lang="en-US" b="1" dirty="0">
                <a:latin typeface="Arial" pitchFamily="34" charset="0"/>
                <a:cs typeface="Arial" pitchFamily="34" charset="0"/>
              </a:endParaRPr>
            </a:p>
          </p:txBody>
        </p:sp>
        <p:grpSp>
          <p:nvGrpSpPr>
            <p:cNvPr id="46099" name="Group 23"/>
            <p:cNvGrpSpPr>
              <a:grpSpLocks/>
            </p:cNvGrpSpPr>
            <p:nvPr/>
          </p:nvGrpSpPr>
          <p:grpSpPr bwMode="auto">
            <a:xfrm>
              <a:off x="1968" y="1440"/>
              <a:ext cx="2896" cy="2183"/>
              <a:chOff x="1968" y="1440"/>
              <a:chExt cx="2896" cy="2183"/>
            </a:xfrm>
          </p:grpSpPr>
          <p:sp>
            <p:nvSpPr>
              <p:cNvPr id="46100" name="Text Box 24"/>
              <p:cNvSpPr txBox="1">
                <a:spLocks noChangeArrowheads="1"/>
              </p:cNvSpPr>
              <p:nvPr/>
            </p:nvSpPr>
            <p:spPr bwMode="auto">
              <a:xfrm>
                <a:off x="3912" y="1464"/>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Zest</a:t>
                </a:r>
              </a:p>
            </p:txBody>
          </p:sp>
          <p:sp>
            <p:nvSpPr>
              <p:cNvPr id="46101" name="Text Box 25"/>
              <p:cNvSpPr txBox="1">
                <a:spLocks noChangeArrowheads="1"/>
              </p:cNvSpPr>
              <p:nvPr/>
            </p:nvSpPr>
            <p:spPr bwMode="auto">
              <a:xfrm>
                <a:off x="3856" y="1664"/>
                <a:ext cx="84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Lever 2000</a:t>
                </a:r>
              </a:p>
            </p:txBody>
          </p:sp>
          <p:sp>
            <p:nvSpPr>
              <p:cNvPr id="46102" name="Text Box 26"/>
              <p:cNvSpPr txBox="1">
                <a:spLocks noChangeArrowheads="1"/>
              </p:cNvSpPr>
              <p:nvPr/>
            </p:nvSpPr>
            <p:spPr bwMode="auto">
              <a:xfrm>
                <a:off x="4016" y="1968"/>
                <a:ext cx="8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Safeguard</a:t>
                </a:r>
              </a:p>
            </p:txBody>
          </p:sp>
          <p:sp>
            <p:nvSpPr>
              <p:cNvPr id="46103" name="Text Box 27"/>
              <p:cNvSpPr txBox="1">
                <a:spLocks noChangeArrowheads="1"/>
              </p:cNvSpPr>
              <p:nvPr/>
            </p:nvSpPr>
            <p:spPr bwMode="auto">
              <a:xfrm>
                <a:off x="3896" y="3048"/>
                <a:ext cx="8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Dial</a:t>
                </a:r>
              </a:p>
            </p:txBody>
          </p:sp>
          <p:sp>
            <p:nvSpPr>
              <p:cNvPr id="46104" name="Text Box 28"/>
              <p:cNvSpPr txBox="1">
                <a:spLocks noChangeArrowheads="1"/>
              </p:cNvSpPr>
              <p:nvPr/>
            </p:nvSpPr>
            <p:spPr bwMode="auto">
              <a:xfrm>
                <a:off x="3616" y="3192"/>
                <a:ext cx="8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Lifebuoy</a:t>
                </a:r>
              </a:p>
            </p:txBody>
          </p:sp>
          <p:sp>
            <p:nvSpPr>
              <p:cNvPr id="46105" name="Text Box 29"/>
              <p:cNvSpPr txBox="1">
                <a:spLocks noChangeArrowheads="1"/>
              </p:cNvSpPr>
              <p:nvPr/>
            </p:nvSpPr>
            <p:spPr bwMode="auto">
              <a:xfrm>
                <a:off x="1968" y="1440"/>
                <a:ext cx="4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Tone</a:t>
                </a:r>
              </a:p>
            </p:txBody>
          </p:sp>
          <p:sp>
            <p:nvSpPr>
              <p:cNvPr id="46106" name="Text Box 30"/>
              <p:cNvSpPr txBox="1">
                <a:spLocks noChangeArrowheads="1"/>
              </p:cNvSpPr>
              <p:nvPr/>
            </p:nvSpPr>
            <p:spPr bwMode="auto">
              <a:xfrm>
                <a:off x="2208" y="1680"/>
                <a:ext cx="4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Dove</a:t>
                </a:r>
              </a:p>
            </p:txBody>
          </p:sp>
          <p:sp>
            <p:nvSpPr>
              <p:cNvPr id="46107" name="Text Box 31"/>
              <p:cNvSpPr txBox="1">
                <a:spLocks noChangeArrowheads="1"/>
              </p:cNvSpPr>
              <p:nvPr/>
            </p:nvSpPr>
            <p:spPr bwMode="auto">
              <a:xfrm>
                <a:off x="2552" y="2288"/>
                <a:ext cx="4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Lux</a:t>
                </a:r>
              </a:p>
            </p:txBody>
          </p:sp>
          <p:sp>
            <p:nvSpPr>
              <p:cNvPr id="46108" name="Text Box 32"/>
              <p:cNvSpPr txBox="1">
                <a:spLocks noChangeArrowheads="1"/>
              </p:cNvSpPr>
              <p:nvPr/>
            </p:nvSpPr>
            <p:spPr bwMode="auto">
              <a:xfrm>
                <a:off x="2832" y="2160"/>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Coast</a:t>
                </a:r>
              </a:p>
            </p:txBody>
          </p:sp>
          <p:sp>
            <p:nvSpPr>
              <p:cNvPr id="46109" name="Text Box 33"/>
              <p:cNvSpPr txBox="1">
                <a:spLocks noChangeArrowheads="1"/>
              </p:cNvSpPr>
              <p:nvPr/>
            </p:nvSpPr>
            <p:spPr bwMode="auto">
              <a:xfrm>
                <a:off x="2240" y="3392"/>
                <a:ext cx="8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b="1" dirty="0">
                    <a:latin typeface="Arial" pitchFamily="34" charset="0"/>
                    <a:cs typeface="Arial" pitchFamily="34" charset="0"/>
                  </a:rPr>
                  <a:t>Lava</a:t>
                </a:r>
              </a:p>
            </p:txBody>
          </p:sp>
        </p:grpSp>
      </p:grpSp>
    </p:spTree>
    <p:custDataLst>
      <p:tags r:id="rId1"/>
    </p:custDataLst>
    <p:extLst>
      <p:ext uri="{BB962C8B-B14F-4D97-AF65-F5344CB8AC3E}">
        <p14:creationId xmlns:p14="http://schemas.microsoft.com/office/powerpoint/2010/main" val="89947773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out)">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ou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rmAutofit fontScale="90000"/>
          </a:bodyPr>
          <a:lstStyle/>
          <a:p>
            <a:r>
              <a:rPr lang="en-US" dirty="0"/>
              <a:t>Positioning Statement Provides Direction for Marketing Strategy</a:t>
            </a:r>
          </a:p>
        </p:txBody>
      </p:sp>
      <p:sp>
        <p:nvSpPr>
          <p:cNvPr id="47107" name="Content Placeholder 2"/>
          <p:cNvSpPr>
            <a:spLocks noGrp="1"/>
          </p:cNvSpPr>
          <p:nvPr>
            <p:ph idx="1"/>
          </p:nvPr>
        </p:nvSpPr>
        <p:spPr/>
        <p:txBody>
          <a:bodyPr/>
          <a:lstStyle/>
          <a:p>
            <a:pPr marL="0" indent="0">
              <a:buNone/>
            </a:pPr>
            <a:r>
              <a:rPr lang="en-US" dirty="0"/>
              <a:t>For (</a:t>
            </a:r>
            <a:r>
              <a:rPr lang="en-US" u="sng" dirty="0"/>
              <a:t>our target market</a:t>
            </a:r>
            <a:r>
              <a:rPr lang="en-US" dirty="0"/>
              <a:t>), (</a:t>
            </a:r>
            <a:r>
              <a:rPr lang="en-US" u="sng" dirty="0"/>
              <a:t>our brand</a:t>
            </a:r>
            <a:r>
              <a:rPr lang="en-US" dirty="0"/>
              <a:t>) of all (</a:t>
            </a:r>
            <a:r>
              <a:rPr lang="en-US" u="sng" dirty="0"/>
              <a:t>product type</a:t>
            </a:r>
            <a:r>
              <a:rPr lang="en-US" dirty="0"/>
              <a:t>) delivers (</a:t>
            </a:r>
            <a:r>
              <a:rPr lang="en-US" u="sng" dirty="0"/>
              <a:t>key benefits or point of differentiation</a:t>
            </a:r>
            <a:r>
              <a:rPr lang="en-US" dirty="0"/>
              <a:t>) because (</a:t>
            </a:r>
            <a:r>
              <a:rPr lang="en-US" u="sng" dirty="0"/>
              <a:t>our brand</a:t>
            </a:r>
            <a:r>
              <a:rPr lang="en-US" dirty="0"/>
              <a:t>) is (</a:t>
            </a:r>
            <a:r>
              <a:rPr lang="en-US" u="sng" dirty="0"/>
              <a:t>reasons to believe</a:t>
            </a:r>
            <a:r>
              <a:rPr lang="en-US" dirty="0"/>
              <a:t>). </a:t>
            </a:r>
          </a:p>
        </p:txBody>
      </p:sp>
    </p:spTree>
    <p:custDataLst>
      <p:tags r:id="rId1"/>
    </p:custDataLst>
    <p:extLst>
      <p:ext uri="{BB962C8B-B14F-4D97-AF65-F5344CB8AC3E}">
        <p14:creationId xmlns:p14="http://schemas.microsoft.com/office/powerpoint/2010/main" val="301803898"/>
      </p:ext>
    </p:extLst>
  </p:cSld>
  <p:clrMapOvr>
    <a:masterClrMapping/>
  </p:clrMapOvr>
  <p:transition>
    <p:pull dir="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fontScale="90000"/>
          </a:bodyPr>
          <a:lstStyle/>
          <a:p>
            <a:r>
              <a:rPr lang="en-US" dirty="0"/>
              <a:t>Positioning Statement Provides Direction for Marketing Strategy</a:t>
            </a:r>
          </a:p>
        </p:txBody>
      </p:sp>
      <p:sp>
        <p:nvSpPr>
          <p:cNvPr id="48131" name="Content Placeholder 2"/>
          <p:cNvSpPr>
            <a:spLocks noGrp="1"/>
          </p:cNvSpPr>
          <p:nvPr>
            <p:ph idx="1"/>
          </p:nvPr>
        </p:nvSpPr>
        <p:spPr/>
        <p:txBody>
          <a:bodyPr/>
          <a:lstStyle/>
          <a:p>
            <a:pPr marL="0" indent="0">
              <a:buNone/>
            </a:pPr>
            <a:r>
              <a:rPr lang="en-US" dirty="0"/>
              <a:t>For </a:t>
            </a:r>
            <a:r>
              <a:rPr lang="en-US" u="sng" dirty="0"/>
              <a:t>16–24-year-old males</a:t>
            </a:r>
            <a:r>
              <a:rPr lang="en-US" dirty="0"/>
              <a:t>, who </a:t>
            </a:r>
            <a:r>
              <a:rPr lang="en-US" u="sng" dirty="0"/>
              <a:t>embrace excitement, adventure, and fun</a:t>
            </a:r>
            <a:r>
              <a:rPr lang="en-US" dirty="0"/>
              <a:t>, </a:t>
            </a:r>
            <a:r>
              <a:rPr lang="en-US" u="sng" dirty="0"/>
              <a:t>Mountain Dew </a:t>
            </a:r>
            <a:r>
              <a:rPr lang="en-US" dirty="0"/>
              <a:t>of all </a:t>
            </a:r>
            <a:r>
              <a:rPr lang="en-US" u="sng" dirty="0"/>
              <a:t>carbonated soft drinks</a:t>
            </a:r>
            <a:r>
              <a:rPr lang="en-US" dirty="0"/>
              <a:t>, delivers </a:t>
            </a:r>
            <a:r>
              <a:rPr lang="en-US" u="sng" dirty="0"/>
              <a:t>great taste that exhilarates like no other</a:t>
            </a:r>
            <a:r>
              <a:rPr lang="en-US" dirty="0"/>
              <a:t> because </a:t>
            </a:r>
            <a:r>
              <a:rPr lang="en-US" u="sng" dirty="0"/>
              <a:t>Mountain Dew</a:t>
            </a:r>
            <a:r>
              <a:rPr lang="en-US" dirty="0"/>
              <a:t> is </a:t>
            </a:r>
            <a:r>
              <a:rPr lang="en-US" u="sng" dirty="0"/>
              <a:t>energizing, thirst-quenching, and has a one-of-a-kind citrus flavor</a:t>
            </a:r>
            <a:r>
              <a:rPr lang="en-US" dirty="0"/>
              <a:t>.</a:t>
            </a:r>
          </a:p>
        </p:txBody>
      </p:sp>
    </p:spTree>
    <p:custDataLst>
      <p:tags r:id="rId1"/>
    </p:custDataLst>
    <p:extLst>
      <p:ext uri="{BB962C8B-B14F-4D97-AF65-F5344CB8AC3E}">
        <p14:creationId xmlns:p14="http://schemas.microsoft.com/office/powerpoint/2010/main" val="420704403"/>
      </p:ext>
    </p:extLst>
  </p:cSld>
  <p:clrMapOvr>
    <a:masterClrMapping/>
  </p:clrMapOvr>
  <p:transition>
    <p:pull dir="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Positioning and Advertising</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358737025"/>
      </p:ext>
    </p:extLst>
  </p:cSld>
  <p:clrMapOvr>
    <a:masterClrMapping/>
  </p:clrMapOvr>
  <p:transition>
    <p:pull dir="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a:t>Checking Your Knowledge</a:t>
            </a:r>
          </a:p>
        </p:txBody>
      </p:sp>
      <p:sp>
        <p:nvSpPr>
          <p:cNvPr id="3" name="Content Placeholder 2"/>
          <p:cNvSpPr>
            <a:spLocks noGrp="1"/>
          </p:cNvSpPr>
          <p:nvPr>
            <p:ph idx="1"/>
          </p:nvPr>
        </p:nvSpPr>
        <p:spPr>
          <a:xfrm>
            <a:off x="457200" y="1666526"/>
            <a:ext cx="7924800" cy="4788282"/>
          </a:xfrm>
        </p:spPr>
        <p:txBody>
          <a:bodyPr>
            <a:normAutofit fontScale="77500" lnSpcReduction="20000"/>
          </a:bodyPr>
          <a:lstStyle/>
          <a:p>
            <a:pPr marL="0" indent="0">
              <a:buNone/>
            </a:pPr>
            <a:r>
              <a:rPr lang="en-US" dirty="0"/>
              <a:t>The “product space” graph (perceptual map) resulting from a positioning study for shampoo shows a substantial target market that is currently served by only one product—“Exotic Balsam.” Which of the following is a reasonable course of action for a competing manufacturer?  </a:t>
            </a:r>
          </a:p>
          <a:p>
            <a:endParaRPr lang="en-US" dirty="0"/>
          </a:p>
          <a:p>
            <a:pPr marL="0" lvl="1" indent="0">
              <a:buNone/>
            </a:pPr>
            <a:r>
              <a:rPr lang="en-US" dirty="0"/>
              <a:t>A.   Develop a new product to compete with Exotic Balsam.</a:t>
            </a:r>
          </a:p>
          <a:p>
            <a:pPr marL="463550" lvl="1" indent="-463550">
              <a:buNone/>
            </a:pPr>
            <a:r>
              <a:rPr lang="en-US" dirty="0"/>
              <a:t>B.    Look for an area on the map where there is a smaller target market that is not served by any current products.</a:t>
            </a:r>
          </a:p>
          <a:p>
            <a:pPr marL="463550" lvl="1" indent="-463550">
              <a:buNone/>
            </a:pPr>
            <a:r>
              <a:rPr lang="en-US" dirty="0"/>
              <a:t>C.   Attempt to reposition a current product as an alternative to Exotic Balsam. </a:t>
            </a:r>
          </a:p>
          <a:p>
            <a:pPr marL="519113" lvl="1" indent="-519113">
              <a:buNone/>
            </a:pPr>
            <a:r>
              <a:rPr lang="en-US" dirty="0"/>
              <a:t>D.    Do a broader analysis that includes an examination of customer needs and attitudes.</a:t>
            </a:r>
          </a:p>
          <a:p>
            <a:pPr marL="519113" lvl="1" indent="-519113">
              <a:buNone/>
            </a:pPr>
            <a:r>
              <a:rPr lang="en-US" dirty="0"/>
              <a:t>E.     Any of the above might be reasonable, depending on the circumstances.</a:t>
            </a:r>
          </a:p>
          <a:p>
            <a:endParaRPr lang="en-US" dirty="0"/>
          </a:p>
        </p:txBody>
      </p:sp>
    </p:spTree>
    <p:custDataLst>
      <p:tags r:id="rId1"/>
    </p:custDataLst>
    <p:extLst>
      <p:ext uri="{BB962C8B-B14F-4D97-AF65-F5344CB8AC3E}">
        <p14:creationId xmlns:p14="http://schemas.microsoft.com/office/powerpoint/2010/main" val="2011603711"/>
      </p:ext>
    </p:extLst>
  </p:cSld>
  <p:clrMapOvr>
    <a:masterClrMapping/>
  </p:clrMapOvr>
  <p:transition>
    <p:pull dir="ru"/>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a:xfrm>
            <a:off x="457200" y="1371601"/>
            <a:ext cx="4038600" cy="4876800"/>
          </a:xfrm>
        </p:spPr>
        <p:txBody>
          <a:bodyPr>
            <a:normAutofit fontScale="55000" lnSpcReduction="20000"/>
          </a:bodyPr>
          <a:lstStyle/>
          <a:p>
            <a:pPr marL="514350" indent="-514350">
              <a:lnSpc>
                <a:spcPts val="2800"/>
              </a:lnSpc>
              <a:buClr>
                <a:srgbClr val="FFC000"/>
              </a:buClr>
              <a:buFont typeface="+mj-lt"/>
              <a:buAutoNum type="arabicPeriod"/>
            </a:pPr>
            <a:r>
              <a:rPr lang="en-US" sz="3600" dirty="0">
                <a:solidFill>
                  <a:schemeClr val="tx1"/>
                </a:solidFill>
              </a:rPr>
              <a:t>market</a:t>
            </a:r>
          </a:p>
          <a:p>
            <a:pPr marL="514350" indent="-514350">
              <a:lnSpc>
                <a:spcPts val="2800"/>
              </a:lnSpc>
              <a:buClr>
                <a:srgbClr val="FFC000"/>
              </a:buClr>
              <a:buFont typeface="+mj-lt"/>
              <a:buAutoNum type="arabicPeriod"/>
            </a:pPr>
            <a:r>
              <a:rPr lang="en-US" sz="3600" dirty="0">
                <a:solidFill>
                  <a:schemeClr val="tx1"/>
                </a:solidFill>
              </a:rPr>
              <a:t>generic market</a:t>
            </a:r>
          </a:p>
          <a:p>
            <a:pPr marL="514350" indent="-514350">
              <a:lnSpc>
                <a:spcPts val="2800"/>
              </a:lnSpc>
              <a:buClr>
                <a:srgbClr val="FFC000"/>
              </a:buClr>
              <a:buFont typeface="+mj-lt"/>
              <a:buAutoNum type="arabicPeriod"/>
            </a:pPr>
            <a:r>
              <a:rPr lang="en-US" sz="3600" dirty="0">
                <a:solidFill>
                  <a:schemeClr val="tx1"/>
                </a:solidFill>
              </a:rPr>
              <a:t>product-market</a:t>
            </a:r>
          </a:p>
          <a:p>
            <a:pPr marL="514350" indent="-514350">
              <a:lnSpc>
                <a:spcPts val="2800"/>
              </a:lnSpc>
              <a:buClr>
                <a:srgbClr val="FFC000"/>
              </a:buClr>
              <a:buFont typeface="+mj-lt"/>
              <a:buAutoNum type="arabicPeriod"/>
            </a:pPr>
            <a:r>
              <a:rPr lang="en-US" sz="3600" dirty="0">
                <a:solidFill>
                  <a:schemeClr val="tx1"/>
                </a:solidFill>
              </a:rPr>
              <a:t>market segmentation</a:t>
            </a:r>
          </a:p>
          <a:p>
            <a:pPr marL="514350" indent="-514350">
              <a:lnSpc>
                <a:spcPts val="2800"/>
              </a:lnSpc>
              <a:buClr>
                <a:srgbClr val="FFC000"/>
              </a:buClr>
              <a:buFont typeface="+mj-lt"/>
              <a:buAutoNum type="arabicPeriod"/>
            </a:pPr>
            <a:r>
              <a:rPr lang="en-US" sz="3600" dirty="0">
                <a:solidFill>
                  <a:schemeClr val="tx1"/>
                </a:solidFill>
              </a:rPr>
              <a:t>segmenting</a:t>
            </a:r>
          </a:p>
          <a:p>
            <a:pPr marL="514350" indent="-514350">
              <a:lnSpc>
                <a:spcPts val="2800"/>
              </a:lnSpc>
              <a:buClr>
                <a:srgbClr val="FFC000"/>
              </a:buClr>
              <a:buFont typeface="+mj-lt"/>
              <a:buAutoNum type="arabicPeriod"/>
            </a:pPr>
            <a:r>
              <a:rPr lang="en-US" sz="3600" dirty="0">
                <a:solidFill>
                  <a:schemeClr val="tx1"/>
                </a:solidFill>
              </a:rPr>
              <a:t>market segment</a:t>
            </a:r>
          </a:p>
          <a:p>
            <a:pPr marL="514350" indent="-514350">
              <a:lnSpc>
                <a:spcPts val="2800"/>
              </a:lnSpc>
              <a:buClr>
                <a:srgbClr val="FFC000"/>
              </a:buClr>
              <a:buFont typeface="+mj-lt"/>
              <a:buAutoNum type="arabicPeriod"/>
            </a:pPr>
            <a:r>
              <a:rPr lang="en-US" sz="3600" dirty="0">
                <a:solidFill>
                  <a:schemeClr val="tx1"/>
                </a:solidFill>
              </a:rPr>
              <a:t>single target market approach</a:t>
            </a:r>
          </a:p>
          <a:p>
            <a:pPr marL="514350" indent="-514350">
              <a:lnSpc>
                <a:spcPts val="2800"/>
              </a:lnSpc>
              <a:buClr>
                <a:srgbClr val="FFC000"/>
              </a:buClr>
              <a:buFont typeface="+mj-lt"/>
              <a:buAutoNum type="arabicPeriod"/>
            </a:pPr>
            <a:r>
              <a:rPr lang="en-US" sz="3600" dirty="0">
                <a:solidFill>
                  <a:schemeClr val="tx1"/>
                </a:solidFill>
              </a:rPr>
              <a:t>multiple target market approach</a:t>
            </a:r>
          </a:p>
          <a:p>
            <a:pPr marL="514350" indent="-514350">
              <a:lnSpc>
                <a:spcPts val="2800"/>
              </a:lnSpc>
              <a:buClr>
                <a:srgbClr val="FFC000"/>
              </a:buClr>
              <a:buFont typeface="+mj-lt"/>
              <a:buAutoNum type="arabicPeriod"/>
            </a:pPr>
            <a:r>
              <a:rPr lang="en-US" sz="3600" dirty="0">
                <a:solidFill>
                  <a:schemeClr val="tx1"/>
                </a:solidFill>
              </a:rPr>
              <a:t>combined target market approach</a:t>
            </a:r>
          </a:p>
          <a:p>
            <a:pPr marL="514350" indent="-514350">
              <a:lnSpc>
                <a:spcPts val="2800"/>
              </a:lnSpc>
              <a:buFont typeface="+mj-lt"/>
              <a:buAutoNum type="arabicPeriod"/>
            </a:pPr>
            <a:endParaRPr lang="en-US" dirty="0"/>
          </a:p>
        </p:txBody>
      </p:sp>
      <p:sp>
        <p:nvSpPr>
          <p:cNvPr id="49156" name="Content Placeholder 5"/>
          <p:cNvSpPr>
            <a:spLocks noGrp="1"/>
          </p:cNvSpPr>
          <p:nvPr>
            <p:ph sz="half" idx="2"/>
          </p:nvPr>
        </p:nvSpPr>
        <p:spPr>
          <a:xfrm>
            <a:off x="4648200" y="1447801"/>
            <a:ext cx="4038600" cy="4800600"/>
          </a:xfrm>
        </p:spPr>
        <p:txBody>
          <a:bodyPr>
            <a:normAutofit fontScale="55000" lnSpcReduction="20000"/>
          </a:bodyPr>
          <a:lstStyle/>
          <a:p>
            <a:pPr marL="514350" indent="-514350">
              <a:lnSpc>
                <a:spcPts val="2800"/>
              </a:lnSpc>
              <a:buClr>
                <a:srgbClr val="FFC000"/>
              </a:buClr>
              <a:buFont typeface="+mj-lt"/>
              <a:buAutoNum type="arabicPeriod" startAt="10"/>
            </a:pPr>
            <a:r>
              <a:rPr lang="en-US" sz="3600" dirty="0">
                <a:solidFill>
                  <a:schemeClr val="tx1"/>
                </a:solidFill>
              </a:rPr>
              <a:t>combiners</a:t>
            </a:r>
          </a:p>
          <a:p>
            <a:pPr marL="514350" indent="-514350">
              <a:lnSpc>
                <a:spcPts val="2800"/>
              </a:lnSpc>
              <a:buClr>
                <a:srgbClr val="FFC000"/>
              </a:buClr>
              <a:buFont typeface="+mj-lt"/>
              <a:buAutoNum type="arabicPeriod" startAt="10"/>
            </a:pPr>
            <a:r>
              <a:rPr lang="en-US" sz="3600" dirty="0">
                <a:solidFill>
                  <a:schemeClr val="tx1"/>
                </a:solidFill>
              </a:rPr>
              <a:t>segmenters</a:t>
            </a:r>
          </a:p>
          <a:p>
            <a:pPr marL="514350" indent="-514350">
              <a:lnSpc>
                <a:spcPts val="2800"/>
              </a:lnSpc>
              <a:buClr>
                <a:srgbClr val="FFC000"/>
              </a:buClr>
              <a:buFont typeface="+mj-lt"/>
              <a:buAutoNum type="arabicPeriod" startAt="10"/>
            </a:pPr>
            <a:r>
              <a:rPr lang="en-US" sz="3600" dirty="0">
                <a:solidFill>
                  <a:schemeClr val="tx1"/>
                </a:solidFill>
              </a:rPr>
              <a:t>qualifying dimensions</a:t>
            </a:r>
          </a:p>
          <a:p>
            <a:pPr marL="514350" indent="-514350">
              <a:lnSpc>
                <a:spcPts val="2800"/>
              </a:lnSpc>
              <a:buClr>
                <a:srgbClr val="FFC000"/>
              </a:buClr>
              <a:buFont typeface="+mj-lt"/>
              <a:buAutoNum type="arabicPeriod" startAt="10"/>
            </a:pPr>
            <a:r>
              <a:rPr lang="en-US" sz="3600" dirty="0">
                <a:solidFill>
                  <a:schemeClr val="tx1"/>
                </a:solidFill>
              </a:rPr>
              <a:t>determining dimensions</a:t>
            </a:r>
          </a:p>
          <a:p>
            <a:pPr marL="514350" indent="-514350">
              <a:lnSpc>
                <a:spcPts val="2800"/>
              </a:lnSpc>
              <a:buClr>
                <a:srgbClr val="FFC000"/>
              </a:buClr>
              <a:buFont typeface="+mj-lt"/>
              <a:buAutoNum type="arabicPeriod" startAt="10"/>
            </a:pPr>
            <a:r>
              <a:rPr lang="en-US" sz="3600" dirty="0">
                <a:solidFill>
                  <a:schemeClr val="tx1"/>
                </a:solidFill>
              </a:rPr>
              <a:t>clustering techniques</a:t>
            </a:r>
          </a:p>
          <a:p>
            <a:pPr marL="514350" indent="-514350">
              <a:lnSpc>
                <a:spcPts val="2800"/>
              </a:lnSpc>
              <a:buClr>
                <a:srgbClr val="FFC000"/>
              </a:buClr>
              <a:buFont typeface="+mj-lt"/>
              <a:buAutoNum type="arabicPeriod" startAt="10"/>
            </a:pPr>
            <a:r>
              <a:rPr lang="en-US" sz="3600" dirty="0">
                <a:solidFill>
                  <a:schemeClr val="tx1"/>
                </a:solidFill>
              </a:rPr>
              <a:t>customer relationship management (CRM)</a:t>
            </a:r>
          </a:p>
          <a:p>
            <a:pPr marL="514350" indent="-514350">
              <a:lnSpc>
                <a:spcPts val="2800"/>
              </a:lnSpc>
              <a:buClr>
                <a:srgbClr val="FFC000"/>
              </a:buClr>
              <a:buFont typeface="+mj-lt"/>
              <a:buAutoNum type="arabicPeriod" startAt="10"/>
            </a:pPr>
            <a:r>
              <a:rPr lang="en-US" sz="3600" dirty="0">
                <a:solidFill>
                  <a:schemeClr val="tx1"/>
                </a:solidFill>
              </a:rPr>
              <a:t>positioning</a:t>
            </a:r>
          </a:p>
          <a:p>
            <a:pPr marL="514350" indent="-514350">
              <a:lnSpc>
                <a:spcPts val="2800"/>
              </a:lnSpc>
              <a:buClr>
                <a:srgbClr val="FFC000"/>
              </a:buClr>
              <a:buFont typeface="+mj-lt"/>
              <a:buAutoNum type="arabicPeriod" startAt="10"/>
            </a:pPr>
            <a:r>
              <a:rPr lang="en-US" sz="3600" dirty="0">
                <a:solidFill>
                  <a:schemeClr val="tx1"/>
                </a:solidFill>
              </a:rPr>
              <a:t>positioning statement</a:t>
            </a:r>
          </a:p>
          <a:p>
            <a:pPr marL="514350" indent="-514350">
              <a:lnSpc>
                <a:spcPts val="2800"/>
              </a:lnSpc>
              <a:buFont typeface="+mj-lt"/>
              <a:buAutoNum type="arabicPeriod" startAt="10"/>
            </a:pPr>
            <a:endParaRPr lang="en-US" dirty="0"/>
          </a:p>
        </p:txBody>
      </p:sp>
    </p:spTree>
    <p:custDataLst>
      <p:tags r:id="rId1"/>
    </p:custDataLst>
    <p:extLst>
      <p:ext uri="{BB962C8B-B14F-4D97-AF65-F5344CB8AC3E}">
        <p14:creationId xmlns:p14="http://schemas.microsoft.com/office/powerpoint/2010/main" val="164395244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155">
                                            <p:bg/>
                                          </p:spTgt>
                                        </p:tgtEl>
                                        <p:attrNameLst>
                                          <p:attrName>style.visibility</p:attrName>
                                        </p:attrNameLst>
                                      </p:cBhvr>
                                      <p:to>
                                        <p:strVal val="visible"/>
                                      </p:to>
                                    </p:set>
                                    <p:animEffect transition="in" filter="wipe(up)">
                                      <p:cBhvr>
                                        <p:cTn id="7" dur="500"/>
                                        <p:tgtEl>
                                          <p:spTgt spid="49155">
                                            <p:bg/>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155">
                                            <p:txEl>
                                              <p:pRg st="0" end="0"/>
                                            </p:txEl>
                                          </p:spTgt>
                                        </p:tgtEl>
                                        <p:attrNameLst>
                                          <p:attrName>style.visibility</p:attrName>
                                        </p:attrNameLst>
                                      </p:cBhvr>
                                      <p:to>
                                        <p:strVal val="visible"/>
                                      </p:to>
                                    </p:set>
                                    <p:animEffect transition="in" filter="wipe(up)">
                                      <p:cBhvr>
                                        <p:cTn id="11" dur="500"/>
                                        <p:tgtEl>
                                          <p:spTgt spid="49155">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9155">
                                            <p:txEl>
                                              <p:pRg st="1" end="1"/>
                                            </p:txEl>
                                          </p:spTgt>
                                        </p:tgtEl>
                                        <p:attrNameLst>
                                          <p:attrName>style.visibility</p:attrName>
                                        </p:attrNameLst>
                                      </p:cBhvr>
                                      <p:to>
                                        <p:strVal val="visible"/>
                                      </p:to>
                                    </p:set>
                                    <p:animEffect transition="in" filter="wipe(up)">
                                      <p:cBhvr>
                                        <p:cTn id="15" dur="500"/>
                                        <p:tgtEl>
                                          <p:spTgt spid="49155">
                                            <p:txEl>
                                              <p:pRg st="1" end="1"/>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155">
                                            <p:txEl>
                                              <p:pRg st="2" end="2"/>
                                            </p:txEl>
                                          </p:spTgt>
                                        </p:tgtEl>
                                        <p:attrNameLst>
                                          <p:attrName>style.visibility</p:attrName>
                                        </p:attrNameLst>
                                      </p:cBhvr>
                                      <p:to>
                                        <p:strVal val="visible"/>
                                      </p:to>
                                    </p:set>
                                    <p:animEffect transition="in" filter="wipe(up)">
                                      <p:cBhvr>
                                        <p:cTn id="19" dur="500"/>
                                        <p:tgtEl>
                                          <p:spTgt spid="49155">
                                            <p:txEl>
                                              <p:pRg st="2" end="2"/>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9155">
                                            <p:txEl>
                                              <p:pRg st="3" end="3"/>
                                            </p:txEl>
                                          </p:spTgt>
                                        </p:tgtEl>
                                        <p:attrNameLst>
                                          <p:attrName>style.visibility</p:attrName>
                                        </p:attrNameLst>
                                      </p:cBhvr>
                                      <p:to>
                                        <p:strVal val="visible"/>
                                      </p:to>
                                    </p:set>
                                    <p:animEffect transition="in" filter="wipe(up)">
                                      <p:cBhvr>
                                        <p:cTn id="23" dur="500"/>
                                        <p:tgtEl>
                                          <p:spTgt spid="49155">
                                            <p:txEl>
                                              <p:pRg st="3" end="3"/>
                                            </p:tx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Effect transition="in" filter="wipe(up)">
                                      <p:cBhvr>
                                        <p:cTn id="27" dur="500"/>
                                        <p:tgtEl>
                                          <p:spTgt spid="49155">
                                            <p:txEl>
                                              <p:pRg st="4" end="4"/>
                                            </p:tx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9155">
                                            <p:txEl>
                                              <p:pRg st="5" end="5"/>
                                            </p:txEl>
                                          </p:spTgt>
                                        </p:tgtEl>
                                        <p:attrNameLst>
                                          <p:attrName>style.visibility</p:attrName>
                                        </p:attrNameLst>
                                      </p:cBhvr>
                                      <p:to>
                                        <p:strVal val="visible"/>
                                      </p:to>
                                    </p:set>
                                    <p:animEffect transition="in" filter="wipe(up)">
                                      <p:cBhvr>
                                        <p:cTn id="31" dur="500"/>
                                        <p:tgtEl>
                                          <p:spTgt spid="49155">
                                            <p:txEl>
                                              <p:pRg st="5" end="5"/>
                                            </p:txEl>
                                          </p:spTgt>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9155">
                                            <p:txEl>
                                              <p:pRg st="6" end="6"/>
                                            </p:txEl>
                                          </p:spTgt>
                                        </p:tgtEl>
                                        <p:attrNameLst>
                                          <p:attrName>style.visibility</p:attrName>
                                        </p:attrNameLst>
                                      </p:cBhvr>
                                      <p:to>
                                        <p:strVal val="visible"/>
                                      </p:to>
                                    </p:set>
                                    <p:animEffect transition="in" filter="wipe(up)">
                                      <p:cBhvr>
                                        <p:cTn id="35" dur="500"/>
                                        <p:tgtEl>
                                          <p:spTgt spid="49155">
                                            <p:txEl>
                                              <p:pRg st="6" end="6"/>
                                            </p:txEl>
                                          </p:spTgt>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9155">
                                            <p:txEl>
                                              <p:pRg st="7" end="7"/>
                                            </p:txEl>
                                          </p:spTgt>
                                        </p:tgtEl>
                                        <p:attrNameLst>
                                          <p:attrName>style.visibility</p:attrName>
                                        </p:attrNameLst>
                                      </p:cBhvr>
                                      <p:to>
                                        <p:strVal val="visible"/>
                                      </p:to>
                                    </p:set>
                                    <p:animEffect transition="in" filter="wipe(up)">
                                      <p:cBhvr>
                                        <p:cTn id="39" dur="500"/>
                                        <p:tgtEl>
                                          <p:spTgt spid="49155">
                                            <p:txEl>
                                              <p:pRg st="7" end="7"/>
                                            </p:txEl>
                                          </p:spTgt>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9155">
                                            <p:txEl>
                                              <p:pRg st="8" end="8"/>
                                            </p:txEl>
                                          </p:spTgt>
                                        </p:tgtEl>
                                        <p:attrNameLst>
                                          <p:attrName>style.visibility</p:attrName>
                                        </p:attrNameLst>
                                      </p:cBhvr>
                                      <p:to>
                                        <p:strVal val="visible"/>
                                      </p:to>
                                    </p:set>
                                    <p:animEffect transition="in" filter="wipe(up)">
                                      <p:cBhvr>
                                        <p:cTn id="43" dur="500"/>
                                        <p:tgtEl>
                                          <p:spTgt spid="49155">
                                            <p:txEl>
                                              <p:pRg st="8" end="8"/>
                                            </p:txEl>
                                          </p:spTgt>
                                        </p:tgtEl>
                                      </p:cBhvr>
                                    </p:animEffect>
                                  </p:childTnLst>
                                </p:cTn>
                              </p:par>
                            </p:childTnLst>
                          </p:cTn>
                        </p:par>
                        <p:par>
                          <p:cTn id="44" fill="hold" nodeType="afterGroup">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49156">
                                            <p:txEl>
                                              <p:pRg st="0" end="0"/>
                                            </p:txEl>
                                          </p:spTgt>
                                        </p:tgtEl>
                                        <p:attrNameLst>
                                          <p:attrName>style.visibility</p:attrName>
                                        </p:attrNameLst>
                                      </p:cBhvr>
                                      <p:to>
                                        <p:strVal val="visible"/>
                                      </p:to>
                                    </p:set>
                                    <p:animEffect transition="in" filter="wipe(up)">
                                      <p:cBhvr>
                                        <p:cTn id="47" dur="500"/>
                                        <p:tgtEl>
                                          <p:spTgt spid="49156">
                                            <p:txEl>
                                              <p:pRg st="0" end="0"/>
                                            </p:txEl>
                                          </p:spTgt>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49156">
                                            <p:txEl>
                                              <p:pRg st="1" end="1"/>
                                            </p:txEl>
                                          </p:spTgt>
                                        </p:tgtEl>
                                        <p:attrNameLst>
                                          <p:attrName>style.visibility</p:attrName>
                                        </p:attrNameLst>
                                      </p:cBhvr>
                                      <p:to>
                                        <p:strVal val="visible"/>
                                      </p:to>
                                    </p:set>
                                    <p:animEffect transition="in" filter="wipe(up)">
                                      <p:cBhvr>
                                        <p:cTn id="51" dur="500"/>
                                        <p:tgtEl>
                                          <p:spTgt spid="49156">
                                            <p:txEl>
                                              <p:pRg st="1" end="1"/>
                                            </p:txEl>
                                          </p:spTgt>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49156">
                                            <p:txEl>
                                              <p:pRg st="2" end="2"/>
                                            </p:txEl>
                                          </p:spTgt>
                                        </p:tgtEl>
                                        <p:attrNameLst>
                                          <p:attrName>style.visibility</p:attrName>
                                        </p:attrNameLst>
                                      </p:cBhvr>
                                      <p:to>
                                        <p:strVal val="visible"/>
                                      </p:to>
                                    </p:set>
                                    <p:animEffect transition="in" filter="wipe(up)">
                                      <p:cBhvr>
                                        <p:cTn id="55" dur="500"/>
                                        <p:tgtEl>
                                          <p:spTgt spid="49156">
                                            <p:txEl>
                                              <p:pRg st="2" end="2"/>
                                            </p:txEl>
                                          </p:spTgt>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49156">
                                            <p:txEl>
                                              <p:pRg st="3" end="3"/>
                                            </p:txEl>
                                          </p:spTgt>
                                        </p:tgtEl>
                                        <p:attrNameLst>
                                          <p:attrName>style.visibility</p:attrName>
                                        </p:attrNameLst>
                                      </p:cBhvr>
                                      <p:to>
                                        <p:strVal val="visible"/>
                                      </p:to>
                                    </p:set>
                                    <p:animEffect transition="in" filter="wipe(up)">
                                      <p:cBhvr>
                                        <p:cTn id="59" dur="500"/>
                                        <p:tgtEl>
                                          <p:spTgt spid="49156">
                                            <p:txEl>
                                              <p:pRg st="3" end="3"/>
                                            </p:txEl>
                                          </p:spTgt>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49156">
                                            <p:txEl>
                                              <p:pRg st="4" end="4"/>
                                            </p:txEl>
                                          </p:spTgt>
                                        </p:tgtEl>
                                        <p:attrNameLst>
                                          <p:attrName>style.visibility</p:attrName>
                                        </p:attrNameLst>
                                      </p:cBhvr>
                                      <p:to>
                                        <p:strVal val="visible"/>
                                      </p:to>
                                    </p:set>
                                    <p:animEffect transition="in" filter="wipe(up)">
                                      <p:cBhvr>
                                        <p:cTn id="63" dur="500"/>
                                        <p:tgtEl>
                                          <p:spTgt spid="49156">
                                            <p:txEl>
                                              <p:pRg st="4" end="4"/>
                                            </p:txEl>
                                          </p:spTgt>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49156">
                                            <p:txEl>
                                              <p:pRg st="5" end="5"/>
                                            </p:txEl>
                                          </p:spTgt>
                                        </p:tgtEl>
                                        <p:attrNameLst>
                                          <p:attrName>style.visibility</p:attrName>
                                        </p:attrNameLst>
                                      </p:cBhvr>
                                      <p:to>
                                        <p:strVal val="visible"/>
                                      </p:to>
                                    </p:set>
                                    <p:animEffect transition="in" filter="wipe(up)">
                                      <p:cBhvr>
                                        <p:cTn id="67" dur="500"/>
                                        <p:tgtEl>
                                          <p:spTgt spid="49156">
                                            <p:txEl>
                                              <p:pRg st="5" end="5"/>
                                            </p:txEl>
                                          </p:spTgt>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49156">
                                            <p:txEl>
                                              <p:pRg st="6" end="6"/>
                                            </p:txEl>
                                          </p:spTgt>
                                        </p:tgtEl>
                                        <p:attrNameLst>
                                          <p:attrName>style.visibility</p:attrName>
                                        </p:attrNameLst>
                                      </p:cBhvr>
                                      <p:to>
                                        <p:strVal val="visible"/>
                                      </p:to>
                                    </p:set>
                                    <p:animEffect transition="in" filter="wipe(up)">
                                      <p:cBhvr>
                                        <p:cTn id="71" dur="500"/>
                                        <p:tgtEl>
                                          <p:spTgt spid="49156">
                                            <p:txEl>
                                              <p:pRg st="6" end="6"/>
                                            </p:txEl>
                                          </p:spTgt>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49156">
                                            <p:txEl>
                                              <p:pRg st="7" end="7"/>
                                            </p:txEl>
                                          </p:spTgt>
                                        </p:tgtEl>
                                        <p:attrNameLst>
                                          <p:attrName>style.visibility</p:attrName>
                                        </p:attrNameLst>
                                      </p:cBhvr>
                                      <p:to>
                                        <p:strVal val="visible"/>
                                      </p:to>
                                    </p:set>
                                    <p:animEffect transition="in" filter="wipe(up)">
                                      <p:cBhvr>
                                        <p:cTn id="75" dur="500"/>
                                        <p:tgtEl>
                                          <p:spTgt spid="4915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nimBg="1"/>
      <p:bldP spid="49156"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RNRSTYLE" val="Gold bold Arial"/>
  <p:tag name="STICKYSTYLE" val="Gold bold Arial"/>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STICKYSTYLE" val="Gold bold Arial"/>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4930</TotalTime>
  <Words>6335</Words>
  <Application>Microsoft Office PowerPoint</Application>
  <PresentationFormat>On-screen Show (4:3)</PresentationFormat>
  <Paragraphs>608</Paragraphs>
  <Slides>34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Century Gothic</vt:lpstr>
      <vt:lpstr>Times New Roman</vt:lpstr>
      <vt:lpstr>Wingdings</vt:lpstr>
      <vt:lpstr>Wingdings 2</vt:lpstr>
      <vt:lpstr>Verve</vt:lpstr>
      <vt:lpstr>Chapter 4</vt:lpstr>
      <vt:lpstr>At the end of this presentation, you should be able to:</vt:lpstr>
      <vt:lpstr>At the end of this presentation, you should be able to:</vt:lpstr>
      <vt:lpstr>Focusing Marketing Strategy with Segmentation and Positioning   (Exhibit 4-1)</vt:lpstr>
      <vt:lpstr>Search for Opportunities can Begin by Understanding Markets</vt:lpstr>
      <vt:lpstr>Different Snacks for Different Customer Needs</vt:lpstr>
      <vt:lpstr>Relationship between Generic and Product-Market Definitions (Exhibit 4-2 )</vt:lpstr>
      <vt:lpstr>What is Product-Market?</vt:lpstr>
      <vt:lpstr>Segmentation Is a Two-Step Process</vt:lpstr>
      <vt:lpstr>Marketers Need Information about Competitors (Exhibit 4-3)</vt:lpstr>
      <vt:lpstr>Market Segmentation Defines Possible Target Markets (Exhibit 4-4)</vt:lpstr>
      <vt:lpstr>How Far Should the Aggregating Go? (Exhibit 4-5A and 4-5B)</vt:lpstr>
      <vt:lpstr>Segmenters and Combiners Aim at Specific Target Markets (Exhibit 4-6)</vt:lpstr>
      <vt:lpstr>Checking Your Knowledge</vt:lpstr>
      <vt:lpstr>Segmenting is an aggregating process</vt:lpstr>
      <vt:lpstr>Segmenting vs. Combining</vt:lpstr>
      <vt:lpstr>Relation of Potential Target Market Dimensions to Marketing Strategy Decision Areas (Exhibit 4–7)</vt:lpstr>
      <vt:lpstr>Possible Dimensions for Segmenting Consumer Markets (Exhibit 4-8)</vt:lpstr>
      <vt:lpstr>Checking Your Knowledge</vt:lpstr>
      <vt:lpstr>Segmenting Business Markets (Exhibit 4-9)</vt:lpstr>
      <vt:lpstr>Finding the Relevant Segmenting Dimensions (Exhibit 4-10)  </vt:lpstr>
      <vt:lpstr>Very Specific Segmentation</vt:lpstr>
      <vt:lpstr>Personas give segments life</vt:lpstr>
      <vt:lpstr>Checking Your Knowledge</vt:lpstr>
      <vt:lpstr>Qualifying and Determining Dimensions</vt:lpstr>
      <vt:lpstr>Ethical Issues in Selecting Segmenting Dimensions</vt:lpstr>
      <vt:lpstr>More Sophisticated Techniques May Help in Segmenting</vt:lpstr>
      <vt:lpstr>Differentiation and Positioning Take the Customer Point of View </vt:lpstr>
      <vt:lpstr>“Product Space” Representation of Positioning (Exhibit 4-11)</vt:lpstr>
      <vt:lpstr>Positioning Statement Provides Direction for Marketing Strategy</vt:lpstr>
      <vt:lpstr>Positioning Statement Provides Direction for Marketing Strategy</vt:lpstr>
      <vt:lpstr>Positioning and Advertising</vt:lpstr>
      <vt:lpstr>Checking Your Knowledge</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1174</cp:revision>
  <dcterms:created xsi:type="dcterms:W3CDTF">2010-05-28T04:39:50Z</dcterms:created>
  <dcterms:modified xsi:type="dcterms:W3CDTF">2018-02-22T13:39:19Z</dcterms:modified>
</cp:coreProperties>
</file>